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85"/>
  </p:notesMasterIdLst>
  <p:handoutMasterIdLst>
    <p:handoutMasterId r:id="rId86"/>
  </p:handoutMasterIdLst>
  <p:sldIdLst>
    <p:sldId id="271" r:id="rId7"/>
    <p:sldId id="272" r:id="rId8"/>
    <p:sldId id="370" r:id="rId9"/>
    <p:sldId id="464" r:id="rId10"/>
    <p:sldId id="439" r:id="rId11"/>
    <p:sldId id="447" r:id="rId12"/>
    <p:sldId id="441" r:id="rId13"/>
    <p:sldId id="451" r:id="rId14"/>
    <p:sldId id="469" r:id="rId15"/>
    <p:sldId id="401" r:id="rId16"/>
    <p:sldId id="403" r:id="rId17"/>
    <p:sldId id="406" r:id="rId18"/>
    <p:sldId id="470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1" r:id="rId32"/>
    <p:sldId id="468" r:id="rId33"/>
    <p:sldId id="394" r:id="rId34"/>
    <p:sldId id="396" r:id="rId35"/>
    <p:sldId id="397" r:id="rId36"/>
    <p:sldId id="398" r:id="rId37"/>
    <p:sldId id="355" r:id="rId38"/>
    <p:sldId id="465" r:id="rId39"/>
    <p:sldId id="338" r:id="rId40"/>
    <p:sldId id="425" r:id="rId41"/>
    <p:sldId id="426" r:id="rId42"/>
    <p:sldId id="427" r:id="rId43"/>
    <p:sldId id="429" r:id="rId44"/>
    <p:sldId id="430" r:id="rId45"/>
    <p:sldId id="431" r:id="rId46"/>
    <p:sldId id="432" r:id="rId47"/>
    <p:sldId id="433" r:id="rId48"/>
    <p:sldId id="434" r:id="rId49"/>
    <p:sldId id="436" r:id="rId50"/>
    <p:sldId id="437" r:id="rId51"/>
    <p:sldId id="342" r:id="rId52"/>
    <p:sldId id="352" r:id="rId53"/>
    <p:sldId id="363" r:id="rId54"/>
    <p:sldId id="368" r:id="rId55"/>
    <p:sldId id="364" r:id="rId56"/>
    <p:sldId id="341" r:id="rId57"/>
    <p:sldId id="365" r:id="rId58"/>
    <p:sldId id="408" r:id="rId59"/>
    <p:sldId id="366" r:id="rId60"/>
    <p:sldId id="358" r:id="rId61"/>
    <p:sldId id="357" r:id="rId62"/>
    <p:sldId id="360" r:id="rId63"/>
    <p:sldId id="367" r:id="rId64"/>
    <p:sldId id="466" r:id="rId65"/>
    <p:sldId id="409" r:id="rId66"/>
    <p:sldId id="412" r:id="rId67"/>
    <p:sldId id="475" r:id="rId68"/>
    <p:sldId id="476" r:id="rId69"/>
    <p:sldId id="410" r:id="rId70"/>
    <p:sldId id="411" r:id="rId71"/>
    <p:sldId id="415" r:id="rId72"/>
    <p:sldId id="417" r:id="rId73"/>
    <p:sldId id="418" r:id="rId74"/>
    <p:sldId id="420" r:id="rId75"/>
    <p:sldId id="423" r:id="rId76"/>
    <p:sldId id="424" r:id="rId77"/>
    <p:sldId id="463" r:id="rId78"/>
    <p:sldId id="462" r:id="rId79"/>
    <p:sldId id="371" r:id="rId80"/>
    <p:sldId id="372" r:id="rId81"/>
    <p:sldId id="373" r:id="rId82"/>
    <p:sldId id="306" r:id="rId83"/>
    <p:sldId id="467" r:id="rId84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70" d="100"/>
          <a:sy n="70" d="100"/>
        </p:scale>
        <p:origin x="-136" y="-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12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11/03/15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11/03/15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/>
          <p:cNvCxnSpPr/>
          <p:nvPr/>
        </p:nvCxnSpPr>
        <p:spPr>
          <a:xfrm>
            <a:off x="0" y="6813376"/>
            <a:ext cx="8460432" cy="0"/>
          </a:xfrm>
          <a:prstGeom prst="line">
            <a:avLst/>
          </a:prstGeom>
          <a:ln>
            <a:solidFill>
              <a:srgbClr val="B9397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683568" y="6381105"/>
            <a:ext cx="8460432" cy="223"/>
          </a:xfrm>
          <a:prstGeom prst="line">
            <a:avLst/>
          </a:prstGeom>
          <a:ln>
            <a:solidFill>
              <a:srgbClr val="97BF0D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85800" y="4462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small" baseline="0">
                <a:solidFill>
                  <a:srgbClr val="B9397C"/>
                </a:solidFill>
                <a:effectLst/>
                <a:latin typeface="Candara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0" name="Espace réservé de la date 3"/>
          <p:cNvSpPr txBox="1">
            <a:spLocks/>
          </p:cNvSpPr>
          <p:nvPr userDrawn="1"/>
        </p:nvSpPr>
        <p:spPr>
          <a:xfrm>
            <a:off x="8343007" y="6448251"/>
            <a:ext cx="693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dirty="0"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8C8E6-A2C6-4163-A7B2-2F6ACF052508}" type="slidenum">
              <a:rPr kumimoji="0" lang="fr-BE" sz="1600" b="1" i="0" u="none" strike="noStrike" kern="1200" cap="none" spc="0" normalizeH="0" baseline="0" noProof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fr-BE" sz="1600" b="1" i="0" u="none" strike="noStrike" kern="1200" cap="none" spc="0" normalizeH="0" baseline="0" noProof="0" dirty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8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hyperlink" Target="htpp://www.eurecom.fr/" TargetMode="Externa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3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  <p:sldLayoutId id="2147485687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ata.ignf.fr/def/geometri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ksw/lime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ign.fr/id/geofla/commune/65032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iki.dbpedia.org/Dataset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ata.uk.gov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958.ibm.com/software/analytics/manyeyes/" TargetMode="External"/><Relationship Id="rId4" Type="http://schemas.openxmlformats.org/officeDocument/2006/relationships/hyperlink" Target="http://d3js.org/" TargetMode="External"/><Relationship Id="rId5" Type="http://schemas.openxmlformats.org/officeDocument/2006/relationships/hyperlink" Target="https://developers.google.com/chart/interactive/docs/reference" TargetMode="External"/><Relationship Id="rId6" Type="http://schemas.openxmlformats.org/officeDocument/2006/relationships/hyperlink" Target="http://www.data-publica.com/content/api/" TargetMode="External"/><Relationship Id="rId7" Type="http://schemas.openxmlformats.org/officeDocument/2006/relationships/hyperlink" Target="https://api.ign.fr/geoportail/api/doc/fr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choosel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rdf-spark" TargetMode="External"/><Relationship Id="rId4" Type="http://schemas.openxmlformats.org/officeDocument/2006/relationships/hyperlink" Target="http://code.google.com/p/linked-data-api/wiki/Specification" TargetMode="External"/><Relationship Id="rId5" Type="http://schemas.openxmlformats.org/officeDocument/2006/relationships/hyperlink" Target="http://wiki.gephi.org/index.php/SemanticWebImport" TargetMode="External"/><Relationship Id="rId6" Type="http://schemas.openxmlformats.org/officeDocument/2006/relationships/hyperlink" Target="https://github.com/AKSW/SpatialSemanticBrowsingWidgets" TargetMode="External"/><Relationship Id="rId7" Type="http://schemas.openxmlformats.org/officeDocument/2006/relationships/hyperlink" Target="https://code.google.com/p/sgvizler/" TargetMode="External"/><Relationship Id="rId8" Type="http://schemas.openxmlformats.org/officeDocument/2006/relationships/hyperlink" Target="http://alangrafu.github.io/visualbox/" TargetMode="External"/><Relationship Id="rId9" Type="http://schemas.openxmlformats.org/officeDocument/2006/relationships/hyperlink" Target="http://oegdev.dia.fi.upm.es/projects/map4rdf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2005/04/fresnel-info/manua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ata.lirmm.fr/ontologies/chart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hyperlink" Target="http://lov.okfn.org/endpoint/lov" TargetMode="External"/><Relationship Id="rId5" Type="http://schemas.openxmlformats.org/officeDocument/2006/relationships/hyperlink" Target="http://lov.okfn.org/dataset/lov/search" TargetMode="External"/><Relationship Id="rId6" Type="http://schemas.openxmlformats.org/officeDocument/2006/relationships/hyperlink" Target="http://lov.okfn.org/endpoint/lov_aggregator" TargetMode="External"/><Relationship Id="rId7" Type="http://schemas.openxmlformats.org/officeDocument/2006/relationships/hyperlink" Target="http://lov.okfn.org/dataset/lov/bot" TargetMode="External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prefix.cc/" TargetMode="External"/><Relationship Id="rId4" Type="http://schemas.openxmlformats.org/officeDocument/2006/relationships/hyperlink" Target="http://prefix.cc/about/api" TargetMode="External"/><Relationship Id="rId5" Type="http://schemas.openxmlformats.org/officeDocument/2006/relationships/hyperlink" Target="http://prefix.cc/reverse" TargetMode="External"/><Relationship Id="rId6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mementoweb.org/guide/rfc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w3.org/TR/ld-bp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</a:t>
            </a:r>
            <a:r>
              <a:rPr lang="en-US" sz="3400" dirty="0" smtClean="0"/>
              <a:t>Linked Data </a:t>
            </a:r>
            <a:r>
              <a:rPr lang="en-US" sz="3400" dirty="0" smtClean="0"/>
              <a:t>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smtClean="0"/>
              <a:t>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</a:t>
            </a:r>
            <a:r>
              <a:rPr lang="en-US" sz="2000" dirty="0" smtClean="0"/>
              <a:t>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679197"/>
              </p:ext>
            </p:extLst>
          </p:nvPr>
        </p:nvGraphicFramePr>
        <p:xfrm>
          <a:off x="611560" y="1125538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5" y="3887812"/>
            <a:ext cx="5194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</a:t>
            </a:r>
            <a:r>
              <a:rPr lang="es-ES" dirty="0"/>
              <a:t>Lambert 93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668563"/>
              </p:ext>
            </p:extLst>
          </p:nvPr>
        </p:nvGraphicFramePr>
        <p:xfrm>
          <a:off x="323850" y="1798555"/>
          <a:ext cx="8296667" cy="424801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12966"/>
                <a:gridCol w="1612966"/>
                <a:gridCol w="1556185"/>
                <a:gridCol w="144309"/>
                <a:gridCol w="1612966"/>
                <a:gridCol w="144309"/>
                <a:gridCol w="1612966"/>
              </a:tblGrid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WGS 84 to Lambert 93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Tools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Output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Latitude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X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Y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9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Geo Converter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43.700594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1044752.61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6298403.61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337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effectLst/>
                        </a:rPr>
                        <a:t>Circé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1044752.20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6298404.17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318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1044752.61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6298403.61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Lambert 93 to WGS 84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Tools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Output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X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Y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Latitude (DD)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Geo Converter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1044752.61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6298403.61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43.700594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7.277959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2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Circé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43.700589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7.277964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9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43.700594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1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UTM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03068"/>
              </p:ext>
            </p:extLst>
          </p:nvPr>
        </p:nvGraphicFramePr>
        <p:xfrm>
          <a:off x="466725" y="1916113"/>
          <a:ext cx="81311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Documento" r:id="rId3" imgW="5575300" imgH="3149600" progId="Word.Document.12">
                  <p:embed/>
                </p:oleObj>
              </mc:Choice>
              <mc:Fallback>
                <p:oleObj name="Documento" r:id="rId3" imgW="5575300" imgH="31496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916113"/>
                        <a:ext cx="81311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8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>
                <a:latin typeface="Eurostile LT Std" charset="0"/>
              </a:rPr>
              <a:t>Domain specific ontologies</a:t>
            </a:r>
          </a:p>
          <a:p>
            <a:pPr lvl="1"/>
            <a:r>
              <a:rPr lang="en-US">
                <a:latin typeface="Eurostile LT Std" charset="0"/>
              </a:rPr>
              <a:t>One ontology per subdomain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>
                <a:latin typeface="Eurostile LT Std" charset="0"/>
              </a:rPr>
              <a:t>Interconnected ontologies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(by explicit semantic e.g. </a:t>
            </a:r>
            <a:r>
              <a:rPr lang="en-US">
                <a:latin typeface="Courier New" charset="0"/>
                <a:cs typeface="Courier New" charset="0"/>
              </a:rPr>
              <a:t>owl:imports</a:t>
            </a:r>
            <a:r>
              <a:rPr lang="en-US">
                <a:latin typeface="Eurostile LT Std" charset="0"/>
              </a:rPr>
              <a:t>)</a:t>
            </a:r>
          </a:p>
          <a:p>
            <a:pPr lvl="1"/>
            <a:r>
              <a:rPr lang="en-US">
                <a:latin typeface="Eurostile LT Std" charset="0"/>
              </a:rPr>
              <a:t>UK (OS) – ES (GeoLinkedData)</a:t>
            </a:r>
            <a:endParaRPr lang="en-US" sz="2800">
              <a:latin typeface="Eurostile LT Std" charset="0"/>
            </a:endParaRPr>
          </a:p>
          <a:p>
            <a:r>
              <a:rPr lang="en-US" sz="2700">
                <a:latin typeface="Eurostile LT Std" charset="0"/>
              </a:rPr>
              <a:t>Some richer ontologies created by </a:t>
            </a:r>
            <a:br>
              <a:rPr lang="en-US" sz="2700">
                <a:latin typeface="Eurostile LT Std" charset="0"/>
              </a:rPr>
            </a:br>
            <a:r>
              <a:rPr lang="en-US" sz="270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>
                <a:latin typeface="Eurostile LT Std" charset="0"/>
              </a:rPr>
              <a:t>LinkedGeoData:</a:t>
            </a:r>
            <a:r>
              <a:rPr lang="en-US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>
                <a:latin typeface="Eurostile LT Std" charset="0"/>
              </a:rPr>
              <a:t>GeOnto: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Geometry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Methodology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Conclusion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vocabulary modeling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 </a:t>
            </a:r>
            <a:r>
              <a:rPr lang="en-US" sz="2000" dirty="0" err="1" smtClean="0">
                <a:latin typeface="Eurostile LT Std" charset="0"/>
              </a:rPr>
              <a:t>NeoGeo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 err="1" smtClean="0">
                <a:latin typeface="Eurostile LT Std" charset="0"/>
              </a:rPr>
              <a:t>GeoSPARQL</a:t>
            </a:r>
            <a:endParaRPr lang="en-US" sz="2000" i="1" dirty="0"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Features 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043608" y="1341562"/>
            <a:ext cx="7849567" cy="3167558"/>
            <a:chOff x="1043608" y="1341562"/>
            <a:chExt cx="7849567" cy="3167558"/>
          </a:xfrm>
        </p:grpSpPr>
        <p:sp>
          <p:nvSpPr>
            <p:cNvPr id="7" name="Rectangle 10"/>
            <p:cNvSpPr/>
            <p:nvPr/>
          </p:nvSpPr>
          <p:spPr>
            <a:xfrm>
              <a:off x="1043608" y="2636813"/>
              <a:ext cx="3312368" cy="432048"/>
            </a:xfrm>
            <a:prstGeom prst="rect">
              <a:avLst/>
            </a:prstGeom>
            <a:noFill/>
            <a:ln w="57150"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égende encadrée 2 11"/>
            <p:cNvSpPr/>
            <p:nvPr/>
          </p:nvSpPr>
          <p:spPr>
            <a:xfrm>
              <a:off x="6156871" y="1341562"/>
              <a:ext cx="2736304" cy="3167558"/>
            </a:xfrm>
            <a:prstGeom prst="borderCallout2">
              <a:avLst>
                <a:gd name="adj1" fmla="val 36213"/>
                <a:gd name="adj2" fmla="val -6087"/>
                <a:gd name="adj3" fmla="val 34273"/>
                <a:gd name="adj4" fmla="val -18164"/>
                <a:gd name="adj5" fmla="val 53942"/>
                <a:gd name="adj6" fmla="val -65959"/>
              </a:avLst>
            </a:prstGeom>
            <a:noFill/>
            <a:ln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To be extended with: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Structured geometries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Keep compatibility with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GeoSparql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(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wktLiteral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property for associating anything to a geometry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 property for associating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geometries to one given CRS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Vocabulary for Geometry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3"/>
              </a:rPr>
              <a:t>http://data.ignf.fr/def</a:t>
            </a:r>
            <a:r>
              <a:rPr lang="en-US" sz="2000" dirty="0" smtClean="0">
                <a:hlinkClick r:id="rId3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900113" y="2265834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Geo-vocabularies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Marcador de contenido 5" descr="vocabs-ign.pdf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" b="8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Datalift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: A tool for publishing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n-lt"/>
              </a:rPr>
              <a:t>A SET of modular tools for “lifting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GEOFLA®: French Administrative Dataset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units</a:t>
            </a:r>
          </a:p>
          <a:p>
            <a:endParaRPr lang="es-ES" dirty="0"/>
          </a:p>
        </p:txBody>
      </p:sp>
      <p:grpSp>
        <p:nvGrpSpPr>
          <p:cNvPr id="8" name="Agrupar 7"/>
          <p:cNvGrpSpPr/>
          <p:nvPr/>
        </p:nvGrpSpPr>
        <p:grpSpPr>
          <a:xfrm>
            <a:off x="35496" y="1844824"/>
            <a:ext cx="7151984" cy="4592294"/>
            <a:chOff x="35496" y="1622069"/>
            <a:chExt cx="7151984" cy="4592294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622069"/>
              <a:ext cx="3289397" cy="296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35" y="3017004"/>
              <a:ext cx="3323968" cy="29991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813" y="3200358"/>
              <a:ext cx="3331667" cy="301400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7590"/>
            <a:ext cx="3928914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5"/>
          <p:cNvSpPr txBox="1"/>
          <p:nvPr/>
        </p:nvSpPr>
        <p:spPr>
          <a:xfrm>
            <a:off x="5148064" y="31409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Geofla</a:t>
            </a:r>
            <a:r>
              <a:rPr lang="en-US" sz="1400" dirty="0" smtClean="0"/>
              <a:t> metadata on CRS</a:t>
            </a:r>
          </a:p>
          <a:p>
            <a:pPr algn="ctr"/>
            <a:r>
              <a:rPr lang="en-US" sz="1000" i="1" dirty="0" smtClean="0"/>
              <a:t>http://</a:t>
            </a:r>
            <a:r>
              <a:rPr lang="en-US" sz="1000" i="1" dirty="0" err="1" smtClean="0"/>
              <a:t>professionnels.ign.fr</a:t>
            </a:r>
            <a:r>
              <a:rPr lang="en-US" sz="1000" i="1" dirty="0" smtClean="0"/>
              <a:t>/sites/default/files/DC_GEOFLA_1-1.pdf</a:t>
            </a:r>
            <a:endParaRPr lang="en-US" sz="1000" i="1" dirty="0"/>
          </a:p>
        </p:txBody>
      </p:sp>
      <p:sp>
        <p:nvSpPr>
          <p:cNvPr id="14" name="ZoneTexte 7"/>
          <p:cNvSpPr txBox="1"/>
          <p:nvPr/>
        </p:nvSpPr>
        <p:spPr>
          <a:xfrm>
            <a:off x="7202968" y="480975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Licence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Geodata</a:t>
            </a:r>
            <a:r>
              <a:rPr lang="en-US" dirty="0" smtClean="0"/>
              <a:t> Publishing Workflow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4" name="Sous-titre 2"/>
          <p:cNvSpPr txBox="1">
            <a:spLocks/>
          </p:cNvSpPr>
          <p:nvPr/>
        </p:nvSpPr>
        <p:spPr>
          <a:xfrm>
            <a:off x="539552" y="5148968"/>
            <a:ext cx="5184576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GEOData</a:t>
            </a:r>
            <a:r>
              <a:rPr lang="en-US" dirty="0" smtClean="0">
                <a:latin typeface="+mn-lt"/>
              </a:rPr>
              <a:t> publication process: tools and resources required</a:t>
            </a:r>
          </a:p>
          <a:p>
            <a:pPr>
              <a:buNone/>
            </a:pPr>
            <a:r>
              <a:rPr lang="en-US" sz="1600" b="0" dirty="0" smtClean="0">
                <a:latin typeface="+mn-lt"/>
              </a:rPr>
              <a:t>Adapted from (</a:t>
            </a:r>
            <a:r>
              <a:rPr lang="en-US" sz="1600" b="0" dirty="0" err="1" smtClean="0">
                <a:latin typeface="+mn-lt"/>
              </a:rPr>
              <a:t>Scharffe</a:t>
            </a:r>
            <a:r>
              <a:rPr lang="en-US" sz="1600" b="0" dirty="0" smtClean="0">
                <a:latin typeface="+mn-lt"/>
              </a:rPr>
              <a:t> , </a:t>
            </a:r>
            <a:r>
              <a:rPr lang="en-US" sz="1600" b="0" dirty="0" smtClean="0">
                <a:latin typeface="+mn-lt"/>
              </a:rPr>
              <a:t>2013)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55" name="Espace réservé du contenu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7039580"/>
              </p:ext>
            </p:extLst>
          </p:nvPr>
        </p:nvGraphicFramePr>
        <p:xfrm>
          <a:off x="234179" y="1268760"/>
          <a:ext cx="8572561" cy="3196132"/>
        </p:xfrm>
        <a:graphic>
          <a:graphicData uri="http://schemas.openxmlformats.org/drawingml/2006/table">
            <a:tbl>
              <a:tblPr/>
              <a:tblGrid>
                <a:gridCol w="3206212"/>
                <a:gridCol w="1788783"/>
                <a:gridCol w="1788783"/>
                <a:gridCol w="1788783"/>
              </a:tblGrid>
              <a:tr h="186058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Mappings</a:t>
                      </a:r>
                      <a:r>
                        <a:rPr lang="en-US" sz="1500" b="1" baseline="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 Results 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6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1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2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Aggregate function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of Title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 function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</a:t>
                      </a: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of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Matched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0.95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Review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Review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900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Duplicate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Review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Correct matches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&gt;36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63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5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Interlinking Geo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Use case: schools described as geographical objects in </a:t>
            </a:r>
            <a:r>
              <a:rPr lang="en-US" sz="2400" dirty="0" err="1" smtClean="0"/>
              <a:t>DBpedia</a:t>
            </a:r>
            <a:r>
              <a:rPr lang="en-US" sz="2400" dirty="0" smtClean="0"/>
              <a:t> (WGS84) and in data.gouv.fr (Lambert93)</a:t>
            </a:r>
          </a:p>
          <a:p>
            <a:r>
              <a:rPr lang="en-US" sz="2400" dirty="0" smtClean="0"/>
              <a:t>LIMES (</a:t>
            </a:r>
            <a:r>
              <a:rPr lang="en-US" sz="2400" dirty="0" err="1" smtClean="0"/>
              <a:t>LInk</a:t>
            </a:r>
            <a:r>
              <a:rPr lang="en-US" sz="2400" dirty="0" smtClean="0"/>
              <a:t> discovery framework for </a:t>
            </a:r>
            <a:r>
              <a:rPr lang="en-US" sz="2400" dirty="0" err="1" smtClean="0"/>
              <a:t>MEtric</a:t>
            </a:r>
            <a:r>
              <a:rPr lang="en-US" sz="2400" dirty="0" smtClean="0"/>
              <a:t> Spaces) interlinking tool: </a:t>
            </a:r>
            <a:r>
              <a:rPr lang="en-US" sz="2400" u="sng" dirty="0" smtClean="0">
                <a:hlinkClick r:id="rId2"/>
              </a:rPr>
              <a:t>https://github.com/aksw/limes</a:t>
            </a:r>
            <a:endParaRPr lang="en-US" sz="2400" u="sng" dirty="0" smtClean="0"/>
          </a:p>
          <a:p>
            <a:endParaRPr lang="en-US" sz="2400" u="sng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8" name="Espace réservé du contenu 8"/>
          <p:cNvGraphicFramePr>
            <a:graphicFrameLocks/>
          </p:cNvGraphicFramePr>
          <p:nvPr/>
        </p:nvGraphicFramePr>
        <p:xfrm>
          <a:off x="330653" y="2928934"/>
          <a:ext cx="8572561" cy="3196132"/>
        </p:xfrm>
        <a:graphic>
          <a:graphicData uri="http://schemas.openxmlformats.org/drawingml/2006/table">
            <a:tbl>
              <a:tblPr/>
              <a:tblGrid>
                <a:gridCol w="3206212"/>
                <a:gridCol w="1788783"/>
                <a:gridCol w="1788783"/>
                <a:gridCol w="1788783"/>
              </a:tblGrid>
              <a:tr h="186058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Cases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6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1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2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Aggregate function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of Title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 function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</a:t>
                      </a: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of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Matched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0.95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Review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Review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900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Duplicate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Review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Correct matches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&gt;36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63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Vocabulary for geometry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83671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Defining </a:t>
            </a:r>
            <a:r>
              <a:rPr lang="en-US" cap="none" dirty="0" err="1" smtClean="0">
                <a:sym typeface="Wingdings" panose="05000000000000000000" pitchFamily="2" charset="2"/>
              </a:rPr>
              <a:t>linestrings</a:t>
            </a:r>
            <a:r>
              <a:rPr lang="en-US" cap="none" dirty="0" smtClean="0">
                <a:sym typeface="Wingdings" panose="05000000000000000000" pitchFamily="2" charset="2"/>
              </a:rPr>
              <a:t> as ordered lists of points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5401" y="2194986"/>
            <a:ext cx="5953892" cy="39703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geom:LineString</a:t>
            </a:r>
            <a:r>
              <a:rPr lang="fr-FR" sz="1400" dirty="0"/>
              <a:t> a </a:t>
            </a:r>
            <a:r>
              <a:rPr lang="fr-FR" sz="1400" dirty="0" err="1"/>
              <a:t>owl:Class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rdfs:label</a:t>
            </a:r>
            <a:r>
              <a:rPr lang="fr-FR" sz="1400" dirty="0" smtClean="0"/>
              <a:t> </a:t>
            </a:r>
            <a:r>
              <a:rPr lang="fr-FR" sz="1400" dirty="0"/>
              <a:t>"Line </a:t>
            </a:r>
            <a:r>
              <a:rPr lang="fr-FR" sz="1400" dirty="0" err="1"/>
              <a:t>string"@en</a:t>
            </a:r>
            <a:r>
              <a:rPr lang="fr-FR" sz="1400" dirty="0"/>
              <a:t>, "</a:t>
            </a:r>
            <a:r>
              <a:rPr lang="fr-FR" sz="1400" dirty="0" err="1"/>
              <a:t>Polyligne</a:t>
            </a:r>
            <a:r>
              <a:rPr lang="fr-FR" sz="1400" dirty="0"/>
              <a:t>"@</a:t>
            </a:r>
            <a:r>
              <a:rPr lang="fr-FR" sz="1400" dirty="0" err="1"/>
              <a:t>fr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 err="1"/>
              <a:t>geom:Curve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/>
              <a:t>[ </a:t>
            </a:r>
          </a:p>
          <a:p>
            <a:pPr marL="896938"/>
            <a:r>
              <a:rPr lang="fr-FR" sz="1400" dirty="0"/>
              <a:t>	</a:t>
            </a:r>
            <a:r>
              <a:rPr lang="fr-FR" sz="1400" dirty="0" smtClean="0"/>
              <a:t>a </a:t>
            </a:r>
            <a:r>
              <a:rPr lang="fr-FR" sz="1400" dirty="0" err="1"/>
              <a:t>owl:Restriction</a:t>
            </a:r>
            <a:r>
              <a:rPr lang="fr-FR" sz="1400" dirty="0"/>
              <a:t>;				</a:t>
            </a:r>
            <a:r>
              <a:rPr lang="fr-FR" sz="1400" dirty="0" err="1" smtClean="0"/>
              <a:t>owl:onClass</a:t>
            </a:r>
            <a:r>
              <a:rPr lang="fr-FR" sz="1400" dirty="0" smtClean="0"/>
              <a:t> </a:t>
            </a:r>
            <a:r>
              <a:rPr lang="fr-FR" sz="1400" b="1" dirty="0" err="1"/>
              <a:t>geom:PointsList</a:t>
            </a:r>
            <a:r>
              <a:rPr lang="fr-FR" sz="1400" dirty="0"/>
              <a:t>;			</a:t>
            </a:r>
            <a:r>
              <a:rPr lang="fr-FR" sz="1400" dirty="0" err="1" smtClean="0"/>
              <a:t>owl:onProperty</a:t>
            </a:r>
            <a:r>
              <a:rPr lang="fr-FR" sz="1400" dirty="0" smtClean="0"/>
              <a:t> </a:t>
            </a:r>
            <a:r>
              <a:rPr lang="fr-FR" sz="1400" dirty="0" err="1"/>
              <a:t>geom:points</a:t>
            </a:r>
            <a:r>
              <a:rPr lang="fr-FR" sz="1400" dirty="0"/>
              <a:t>;		</a:t>
            </a:r>
            <a:r>
              <a:rPr lang="fr-FR" sz="1400" dirty="0" err="1" smtClean="0"/>
              <a:t>owl:qualifiedCardinality</a:t>
            </a:r>
            <a:r>
              <a:rPr lang="fr-FR" sz="1400" dirty="0" smtClean="0"/>
              <a:t> </a:t>
            </a:r>
            <a:r>
              <a:rPr lang="fr-FR" sz="1400" dirty="0"/>
              <a:t>"1"^^</a:t>
            </a:r>
            <a:r>
              <a:rPr lang="fr-FR" sz="1400" dirty="0" err="1"/>
              <a:t>xsd:nonNegativeInteger</a:t>
            </a:r>
            <a:r>
              <a:rPr lang="fr-FR" sz="1400" dirty="0"/>
              <a:t> ];</a:t>
            </a:r>
          </a:p>
          <a:p>
            <a:pPr marL="533400"/>
            <a:r>
              <a:rPr lang="fr-FR" sz="1400" b="1" dirty="0" err="1" smtClean="0"/>
              <a:t>rdfs:subClassOf</a:t>
            </a:r>
            <a:r>
              <a:rPr lang="fr-FR" sz="1400" b="1" dirty="0" smtClean="0"/>
              <a:t> </a:t>
            </a:r>
            <a:r>
              <a:rPr lang="fr-FR" sz="1400" b="1" dirty="0" err="1"/>
              <a:t>sf:LineString</a:t>
            </a:r>
            <a:r>
              <a:rPr lang="fr-FR" sz="1400" dirty="0" smtClean="0"/>
              <a:t>.</a:t>
            </a:r>
          </a:p>
          <a:p>
            <a:endParaRPr lang="fr-FR" sz="1400" dirty="0" smtClean="0"/>
          </a:p>
          <a:p>
            <a:r>
              <a:rPr lang="fr-FR" sz="1400" b="1" dirty="0" err="1"/>
              <a:t>geom:PointsList</a:t>
            </a:r>
            <a:r>
              <a:rPr lang="fr-FR" sz="1400" dirty="0"/>
              <a:t> a </a:t>
            </a:r>
            <a:r>
              <a:rPr lang="fr-FR" sz="1400" dirty="0" err="1"/>
              <a:t>owl:Class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rdfs:comment</a:t>
            </a:r>
            <a:r>
              <a:rPr lang="fr-FR" sz="1400" dirty="0" smtClean="0"/>
              <a:t> </a:t>
            </a:r>
            <a:r>
              <a:rPr lang="fr-FR" sz="1400" dirty="0"/>
              <a:t>"</a:t>
            </a:r>
            <a:r>
              <a:rPr lang="fr-FR" sz="1400" dirty="0" err="1"/>
              <a:t>Ordered</a:t>
            </a:r>
            <a:r>
              <a:rPr lang="fr-FR" sz="1400" dirty="0"/>
              <a:t> </a:t>
            </a:r>
            <a:r>
              <a:rPr lang="fr-FR" sz="1400" dirty="0" err="1"/>
              <a:t>list</a:t>
            </a:r>
            <a:r>
              <a:rPr lang="fr-FR" sz="1400" dirty="0"/>
              <a:t> of </a:t>
            </a:r>
            <a:r>
              <a:rPr lang="fr-FR" sz="1400" dirty="0" err="1"/>
              <a:t>points."@en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rdfs:label</a:t>
            </a:r>
            <a:r>
              <a:rPr lang="fr-FR" sz="1400" dirty="0" smtClean="0"/>
              <a:t> </a:t>
            </a:r>
            <a:r>
              <a:rPr lang="fr-FR" sz="1400" dirty="0"/>
              <a:t>"List of </a:t>
            </a:r>
            <a:r>
              <a:rPr lang="fr-FR" sz="1400" dirty="0" err="1"/>
              <a:t>points"@en,"Liste</a:t>
            </a:r>
            <a:r>
              <a:rPr lang="fr-FR" sz="1400" dirty="0"/>
              <a:t> de points"@</a:t>
            </a:r>
            <a:r>
              <a:rPr lang="fr-FR" sz="1400" dirty="0" err="1"/>
              <a:t>fr</a:t>
            </a:r>
            <a:r>
              <a:rPr lang="fr-FR" sz="1400" dirty="0"/>
              <a:t>;</a:t>
            </a:r>
          </a:p>
          <a:p>
            <a:pPr marL="533400"/>
            <a:r>
              <a:rPr lang="fr-FR" sz="1400" b="1" dirty="0" err="1" smtClean="0"/>
              <a:t>rdfs:subClassOf</a:t>
            </a:r>
            <a:r>
              <a:rPr lang="fr-FR" sz="1400" b="1" dirty="0" smtClean="0"/>
              <a:t> </a:t>
            </a:r>
            <a:r>
              <a:rPr lang="fr-FR" sz="1400" b="1" dirty="0" err="1"/>
              <a:t>rdf:List</a:t>
            </a:r>
            <a:r>
              <a:rPr lang="fr-FR" sz="1400" b="1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/>
              <a:t>[ 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smtClean="0"/>
              <a:t>a </a:t>
            </a:r>
            <a:r>
              <a:rPr lang="fr-FR" sz="1400" dirty="0" err="1"/>
              <a:t>owl:Restriction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err="1" smtClean="0"/>
              <a:t>owl:allValuesFrom</a:t>
            </a:r>
            <a:r>
              <a:rPr lang="fr-FR" sz="1400" dirty="0" smtClean="0"/>
              <a:t> </a:t>
            </a:r>
            <a:r>
              <a:rPr lang="fr-FR" sz="1400" b="1" dirty="0" err="1"/>
              <a:t>geom:Point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err="1" smtClean="0"/>
              <a:t>owl:onProperty</a:t>
            </a:r>
            <a:r>
              <a:rPr lang="fr-FR" sz="1400" dirty="0" smtClean="0"/>
              <a:t> </a:t>
            </a:r>
            <a:r>
              <a:rPr lang="fr-FR" sz="1400" dirty="0" err="1"/>
              <a:t>rdf:first</a:t>
            </a:r>
            <a:r>
              <a:rPr lang="fr-FR" sz="1400" dirty="0" smtClean="0"/>
              <a:t>].</a:t>
            </a:r>
            <a:endParaRPr lang="fr-FR" sz="1400" dirty="0"/>
          </a:p>
        </p:txBody>
      </p:sp>
      <p:grpSp>
        <p:nvGrpSpPr>
          <p:cNvPr id="72" name="Groupe 71"/>
          <p:cNvGrpSpPr/>
          <p:nvPr/>
        </p:nvGrpSpPr>
        <p:grpSpPr>
          <a:xfrm>
            <a:off x="5292080" y="2060848"/>
            <a:ext cx="3805303" cy="1715602"/>
            <a:chOff x="5292080" y="2051941"/>
            <a:chExt cx="3805303" cy="1715602"/>
          </a:xfrm>
        </p:grpSpPr>
        <p:sp>
          <p:nvSpPr>
            <p:cNvPr id="4" name="Rectangle 3"/>
            <p:cNvSpPr/>
            <p:nvPr/>
          </p:nvSpPr>
          <p:spPr>
            <a:xfrm>
              <a:off x="5292080" y="2051941"/>
              <a:ext cx="3805303" cy="1668579"/>
            </a:xfrm>
            <a:prstGeom prst="rect">
              <a:avLst/>
            </a:prstGeom>
            <a:solidFill>
              <a:schemeClr val="bg1"/>
            </a:solidFill>
            <a:ln w="3175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" name="Groupe 8"/>
            <p:cNvGrpSpPr/>
            <p:nvPr/>
          </p:nvGrpSpPr>
          <p:grpSpPr>
            <a:xfrm>
              <a:off x="5292081" y="2051941"/>
              <a:ext cx="3744142" cy="1715602"/>
              <a:chOff x="107950" y="1641822"/>
              <a:chExt cx="8712200" cy="2972663"/>
            </a:xfrm>
          </p:grpSpPr>
          <p:grpSp>
            <p:nvGrpSpPr>
              <p:cNvPr id="10" name="Groupe 13"/>
              <p:cNvGrpSpPr>
                <a:grpSpLocks/>
              </p:cNvGrpSpPr>
              <p:nvPr/>
            </p:nvGrpSpPr>
            <p:grpSpPr bwMode="auto">
              <a:xfrm>
                <a:off x="179388" y="2002185"/>
                <a:ext cx="2520950" cy="2232025"/>
                <a:chOff x="395536" y="1556792"/>
                <a:chExt cx="2520280" cy="2232248"/>
              </a:xfrm>
            </p:grpSpPr>
            <p:sp>
              <p:nvSpPr>
                <p:cNvPr id="63" name="Ellipse 62"/>
                <p:cNvSpPr/>
                <p:nvPr/>
              </p:nvSpPr>
              <p:spPr>
                <a:xfrm>
                  <a:off x="395536" y="1844158"/>
                  <a:ext cx="144424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4" name="Ellipse 63"/>
                <p:cNvSpPr/>
                <p:nvPr/>
              </p:nvSpPr>
              <p:spPr>
                <a:xfrm>
                  <a:off x="1187487" y="2133112"/>
                  <a:ext cx="144425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5" name="Ellipse 64"/>
                <p:cNvSpPr/>
                <p:nvPr/>
              </p:nvSpPr>
              <p:spPr>
                <a:xfrm>
                  <a:off x="2771391" y="2493511"/>
                  <a:ext cx="144425" cy="1428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6" name="Ellipse 65"/>
                <p:cNvSpPr/>
                <p:nvPr/>
              </p:nvSpPr>
              <p:spPr>
                <a:xfrm>
                  <a:off x="2123864" y="1556792"/>
                  <a:ext cx="144425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7" name="Ellipse 66"/>
                <p:cNvSpPr/>
                <p:nvPr/>
              </p:nvSpPr>
              <p:spPr>
                <a:xfrm>
                  <a:off x="1476336" y="2852321"/>
                  <a:ext cx="142837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8" name="Ellipse 67"/>
                <p:cNvSpPr/>
                <p:nvPr/>
              </p:nvSpPr>
              <p:spPr>
                <a:xfrm>
                  <a:off x="2771391" y="3068243"/>
                  <a:ext cx="144425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9" name="Ellipse 68"/>
                <p:cNvSpPr/>
                <p:nvPr/>
              </p:nvSpPr>
              <p:spPr>
                <a:xfrm>
                  <a:off x="2771391" y="1844158"/>
                  <a:ext cx="144425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70" name="Ellipse 69"/>
                <p:cNvSpPr/>
                <p:nvPr/>
              </p:nvSpPr>
              <p:spPr>
                <a:xfrm>
                  <a:off x="1692178" y="3501673"/>
                  <a:ext cx="142837" cy="1428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71" name="Ellipse 70"/>
                <p:cNvSpPr/>
                <p:nvPr/>
              </p:nvSpPr>
              <p:spPr>
                <a:xfrm>
                  <a:off x="2411125" y="3644563"/>
                  <a:ext cx="144424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</p:grpSp>
          <p:sp>
            <p:nvSpPr>
              <p:cNvPr id="11" name="Ellipse 10"/>
              <p:cNvSpPr/>
              <p:nvPr/>
            </p:nvSpPr>
            <p:spPr>
              <a:xfrm>
                <a:off x="3203575" y="2289522"/>
                <a:ext cx="144463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3995738" y="2578447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580063" y="29372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32363" y="2002185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4284663" y="3297585"/>
                <a:ext cx="142875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5580063" y="35134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5580063" y="22895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4500563" y="3945285"/>
                <a:ext cx="142875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5219700" y="4089747"/>
                <a:ext cx="144463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20" name="ZoneTexte 24"/>
              <p:cNvSpPr txBox="1">
                <a:spLocks noChangeArrowheads="1"/>
              </p:cNvSpPr>
              <p:nvPr/>
            </p:nvSpPr>
            <p:spPr bwMode="auto">
              <a:xfrm>
                <a:off x="107950" y="1929160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1" name="ZoneTexte 25"/>
              <p:cNvSpPr txBox="1">
                <a:spLocks noChangeArrowheads="1"/>
              </p:cNvSpPr>
              <p:nvPr/>
            </p:nvSpPr>
            <p:spPr bwMode="auto">
              <a:xfrm>
                <a:off x="755651" y="2649886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2" name="ZoneTexte 26"/>
              <p:cNvSpPr txBox="1">
                <a:spLocks noChangeArrowheads="1"/>
              </p:cNvSpPr>
              <p:nvPr/>
            </p:nvSpPr>
            <p:spPr bwMode="auto">
              <a:xfrm>
                <a:off x="971550" y="3226147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3" name="ZoneTexte 27"/>
              <p:cNvSpPr txBox="1">
                <a:spLocks noChangeArrowheads="1"/>
              </p:cNvSpPr>
              <p:nvPr/>
            </p:nvSpPr>
            <p:spPr bwMode="auto">
              <a:xfrm>
                <a:off x="1042987" y="3945284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24" name="ZoneTexte 28"/>
              <p:cNvSpPr txBox="1">
                <a:spLocks noChangeArrowheads="1"/>
              </p:cNvSpPr>
              <p:nvPr/>
            </p:nvSpPr>
            <p:spPr bwMode="auto">
              <a:xfrm>
                <a:off x="2124075" y="4161187"/>
                <a:ext cx="503238" cy="4532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fr-FR" sz="11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5" name="ZoneTexte 29"/>
              <p:cNvSpPr txBox="1">
                <a:spLocks noChangeArrowheads="1"/>
              </p:cNvSpPr>
              <p:nvPr/>
            </p:nvSpPr>
            <p:spPr bwMode="auto">
              <a:xfrm>
                <a:off x="2268538" y="3369022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6" name="ZoneTexte 30"/>
              <p:cNvSpPr txBox="1">
                <a:spLocks noChangeArrowheads="1"/>
              </p:cNvSpPr>
              <p:nvPr/>
            </p:nvSpPr>
            <p:spPr bwMode="auto">
              <a:xfrm>
                <a:off x="2268538" y="2794347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7" name="ZoneTexte 31"/>
              <p:cNvSpPr txBox="1">
                <a:spLocks noChangeArrowheads="1"/>
              </p:cNvSpPr>
              <p:nvPr/>
            </p:nvSpPr>
            <p:spPr bwMode="auto">
              <a:xfrm>
                <a:off x="2268538" y="2218084"/>
                <a:ext cx="2794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8</a:t>
                </a:r>
              </a:p>
            </p:txBody>
          </p:sp>
          <p:sp>
            <p:nvSpPr>
              <p:cNvPr id="28" name="ZoneTexte 32"/>
              <p:cNvSpPr txBox="1">
                <a:spLocks noChangeArrowheads="1"/>
              </p:cNvSpPr>
              <p:nvPr/>
            </p:nvSpPr>
            <p:spPr bwMode="auto">
              <a:xfrm>
                <a:off x="1979615" y="1641822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9</a:t>
                </a:r>
              </a:p>
            </p:txBody>
          </p:sp>
          <p:cxnSp>
            <p:nvCxnSpPr>
              <p:cNvPr id="29" name="Connecteur droit 28"/>
              <p:cNvCxnSpPr>
                <a:stCxn id="63" idx="6"/>
                <a:endCxn id="64" idx="1"/>
              </p:cNvCxnSpPr>
              <p:nvPr/>
            </p:nvCxnSpPr>
            <p:spPr>
              <a:xfrm>
                <a:off x="323850" y="2360960"/>
                <a:ext cx="668338" cy="238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>
                <a:stCxn id="67" idx="1"/>
                <a:endCxn id="64" idx="5"/>
              </p:cNvCxnSpPr>
              <p:nvPr/>
            </p:nvCxnSpPr>
            <p:spPr>
              <a:xfrm flipH="1" flipV="1">
                <a:off x="1093788" y="2700685"/>
                <a:ext cx="187325" cy="6175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>
                <a:stCxn id="67" idx="4"/>
                <a:endCxn id="70" idx="0"/>
              </p:cNvCxnSpPr>
              <p:nvPr/>
            </p:nvCxnSpPr>
            <p:spPr>
              <a:xfrm>
                <a:off x="1331913" y="3442047"/>
                <a:ext cx="215900" cy="5032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>
                <a:stCxn id="70" idx="5"/>
                <a:endCxn id="71" idx="2"/>
              </p:cNvCxnSpPr>
              <p:nvPr/>
            </p:nvCxnSpPr>
            <p:spPr>
              <a:xfrm>
                <a:off x="1598613" y="4069110"/>
                <a:ext cx="596900" cy="92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>
                <a:stCxn id="71" idx="7"/>
                <a:endCxn id="68" idx="4"/>
              </p:cNvCxnSpPr>
              <p:nvPr/>
            </p:nvCxnSpPr>
            <p:spPr>
              <a:xfrm flipV="1">
                <a:off x="2319338" y="3657947"/>
                <a:ext cx="307975" cy="4524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>
                <a:stCxn id="65" idx="4"/>
                <a:endCxn id="68" idx="0"/>
              </p:cNvCxnSpPr>
              <p:nvPr/>
            </p:nvCxnSpPr>
            <p:spPr>
              <a:xfrm>
                <a:off x="2627313" y="3081685"/>
                <a:ext cx="0" cy="431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>
                <a:stCxn id="69" idx="4"/>
                <a:endCxn id="65" idx="0"/>
              </p:cNvCxnSpPr>
              <p:nvPr/>
            </p:nvCxnSpPr>
            <p:spPr>
              <a:xfrm>
                <a:off x="2627313" y="2433985"/>
                <a:ext cx="0" cy="5032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>
                <a:stCxn id="66" idx="5"/>
                <a:endCxn id="69" idx="1"/>
              </p:cNvCxnSpPr>
              <p:nvPr/>
            </p:nvCxnSpPr>
            <p:spPr>
              <a:xfrm>
                <a:off x="2030413" y="2124422"/>
                <a:ext cx="546100" cy="1857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>
                <a:stCxn id="11" idx="6"/>
                <a:endCxn id="14" idx="2"/>
              </p:cNvCxnSpPr>
              <p:nvPr/>
            </p:nvCxnSpPr>
            <p:spPr>
              <a:xfrm flipV="1">
                <a:off x="3348038" y="2073622"/>
                <a:ext cx="1584325" cy="2873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>
                <a:stCxn id="17" idx="2"/>
                <a:endCxn id="14" idx="5"/>
              </p:cNvCxnSpPr>
              <p:nvPr/>
            </p:nvCxnSpPr>
            <p:spPr>
              <a:xfrm flipH="1" flipV="1">
                <a:off x="5054600" y="2124422"/>
                <a:ext cx="525463" cy="2365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>
                <a:stCxn id="13" idx="4"/>
                <a:endCxn id="17" idx="4"/>
              </p:cNvCxnSpPr>
              <p:nvPr/>
            </p:nvCxnSpPr>
            <p:spPr>
              <a:xfrm flipV="1">
                <a:off x="5651500" y="2433985"/>
                <a:ext cx="0" cy="6477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>
                <a:stCxn id="13" idx="1"/>
                <a:endCxn id="12" idx="5"/>
              </p:cNvCxnSpPr>
              <p:nvPr/>
            </p:nvCxnSpPr>
            <p:spPr>
              <a:xfrm flipH="1" flipV="1">
                <a:off x="4119563" y="2700685"/>
                <a:ext cx="1481137" cy="2587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>
                <a:stCxn id="15" idx="5"/>
                <a:endCxn id="12" idx="3"/>
              </p:cNvCxnSpPr>
              <p:nvPr/>
            </p:nvCxnSpPr>
            <p:spPr>
              <a:xfrm flipH="1" flipV="1">
                <a:off x="4016375" y="2700685"/>
                <a:ext cx="390525" cy="7207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>
                <a:stCxn id="15" idx="5"/>
                <a:endCxn id="16" idx="3"/>
              </p:cNvCxnSpPr>
              <p:nvPr/>
            </p:nvCxnSpPr>
            <p:spPr>
              <a:xfrm>
                <a:off x="4406900" y="3421410"/>
                <a:ext cx="1193800" cy="2159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>
                <a:stCxn id="19" idx="7"/>
                <a:endCxn id="16" idx="5"/>
              </p:cNvCxnSpPr>
              <p:nvPr/>
            </p:nvCxnSpPr>
            <p:spPr>
              <a:xfrm flipV="1">
                <a:off x="5343525" y="3637310"/>
                <a:ext cx="358775" cy="473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>
                <a:stCxn id="18" idx="7"/>
                <a:endCxn id="19" idx="2"/>
              </p:cNvCxnSpPr>
              <p:nvPr/>
            </p:nvCxnSpPr>
            <p:spPr>
              <a:xfrm>
                <a:off x="4622800" y="3967510"/>
                <a:ext cx="596900" cy="19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Ellipse 45"/>
              <p:cNvSpPr/>
              <p:nvPr/>
            </p:nvSpPr>
            <p:spPr>
              <a:xfrm>
                <a:off x="6300788" y="2289522"/>
                <a:ext cx="142875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092950" y="2578447"/>
                <a:ext cx="142875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8675688" y="29372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8027988" y="2002185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0" name="Ellipse 49"/>
              <p:cNvSpPr/>
              <p:nvPr/>
            </p:nvSpPr>
            <p:spPr>
              <a:xfrm>
                <a:off x="7380288" y="32975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8675688" y="35134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8675688" y="22895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596188" y="39452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8316913" y="4089747"/>
                <a:ext cx="142875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cxnSp>
            <p:nvCxnSpPr>
              <p:cNvPr id="55" name="Connecteur droit 54"/>
              <p:cNvCxnSpPr>
                <a:stCxn id="46" idx="2"/>
                <a:endCxn id="49" idx="2"/>
              </p:cNvCxnSpPr>
              <p:nvPr/>
            </p:nvCxnSpPr>
            <p:spPr>
              <a:xfrm flipV="1">
                <a:off x="6300788" y="2073623"/>
                <a:ext cx="1727200" cy="2881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>
                <a:stCxn id="47" idx="2"/>
                <a:endCxn id="46" idx="5"/>
              </p:cNvCxnSpPr>
              <p:nvPr/>
            </p:nvCxnSpPr>
            <p:spPr>
              <a:xfrm flipH="1" flipV="1">
                <a:off x="6422739" y="2412829"/>
                <a:ext cx="670211" cy="2370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>
                <a:stCxn id="48" idx="4"/>
                <a:endCxn id="51" idx="4"/>
              </p:cNvCxnSpPr>
              <p:nvPr/>
            </p:nvCxnSpPr>
            <p:spPr>
              <a:xfrm>
                <a:off x="8748713" y="3081685"/>
                <a:ext cx="0" cy="5762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>
                <a:stCxn id="52" idx="2"/>
                <a:endCxn id="47" idx="3"/>
              </p:cNvCxnSpPr>
              <p:nvPr/>
            </p:nvCxnSpPr>
            <p:spPr>
              <a:xfrm flipH="1">
                <a:off x="7113874" y="2361754"/>
                <a:ext cx="1561814" cy="3386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>
                <a:stCxn id="48" idx="4"/>
                <a:endCxn id="52" idx="4"/>
              </p:cNvCxnSpPr>
              <p:nvPr/>
            </p:nvCxnSpPr>
            <p:spPr>
              <a:xfrm flipV="1">
                <a:off x="8747919" y="2433985"/>
                <a:ext cx="0" cy="6477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>
                <a:stCxn id="50" idx="5"/>
                <a:endCxn id="53" idx="0"/>
              </p:cNvCxnSpPr>
              <p:nvPr/>
            </p:nvCxnSpPr>
            <p:spPr>
              <a:xfrm>
                <a:off x="7503594" y="3420891"/>
                <a:ext cx="164825" cy="524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>
                <a:stCxn id="54" idx="7"/>
                <a:endCxn id="51" idx="5"/>
              </p:cNvCxnSpPr>
              <p:nvPr/>
            </p:nvCxnSpPr>
            <p:spPr>
              <a:xfrm flipV="1">
                <a:off x="8439150" y="3637310"/>
                <a:ext cx="360363" cy="473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>
                <a:stCxn id="53" idx="7"/>
                <a:endCxn id="54" idx="2"/>
              </p:cNvCxnSpPr>
              <p:nvPr/>
            </p:nvCxnSpPr>
            <p:spPr>
              <a:xfrm>
                <a:off x="7720013" y="3967510"/>
                <a:ext cx="596900" cy="19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ZoneTexte 2"/>
          <p:cNvSpPr txBox="1"/>
          <p:nvPr/>
        </p:nvSpPr>
        <p:spPr>
          <a:xfrm>
            <a:off x="6096445" y="3920466"/>
            <a:ext cx="273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Different interpretations of the same list of points may lead to different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linestrings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Sous-titre 2"/>
          <p:cNvSpPr txBox="1">
            <a:spLocks/>
          </p:cNvSpPr>
          <p:nvPr/>
        </p:nvSpPr>
        <p:spPr>
          <a:xfrm>
            <a:off x="251520" y="1268760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Defining linear rings as ordered and circular lists of points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95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1189486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85800" y="44624"/>
            <a:ext cx="7772400" cy="93610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/>
              <a:t>Publishing </a:t>
            </a:r>
            <a:r>
              <a:rPr lang="en-US" smtClean="0"/>
              <a:t>GEOFLA Dataset</a:t>
            </a:r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6421629" y="836712"/>
            <a:ext cx="1983217" cy="2088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78" y="990408"/>
            <a:ext cx="1745319" cy="1142448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940146" y="5328708"/>
            <a:ext cx="96910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xxx 2 RDF</a:t>
            </a:r>
            <a:endParaRPr lang="en-US" sz="1400"/>
          </a:p>
        </p:txBody>
      </p:sp>
      <p:sp>
        <p:nvSpPr>
          <p:cNvPr id="12" name="Rectangle à coins arrondis 11"/>
          <p:cNvSpPr/>
          <p:nvPr/>
        </p:nvSpPr>
        <p:spPr>
          <a:xfrm>
            <a:off x="6887841" y="4233875"/>
            <a:ext cx="107648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RDF 2 RDF</a:t>
            </a:r>
            <a:endParaRPr lang="en-US" sz="1400"/>
          </a:p>
        </p:txBody>
      </p:sp>
      <p:sp>
        <p:nvSpPr>
          <p:cNvPr id="13" name="Rectangle à coins arrondis 12"/>
          <p:cNvSpPr/>
          <p:nvPr/>
        </p:nvSpPr>
        <p:spPr>
          <a:xfrm>
            <a:off x="6748661" y="3068960"/>
            <a:ext cx="1368154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Data linking</a:t>
            </a:r>
            <a:endParaRPr lang="en-US" sz="1400"/>
          </a:p>
        </p:txBody>
      </p:sp>
      <p:sp>
        <p:nvSpPr>
          <p:cNvPr id="14" name="Rectangle 13"/>
          <p:cNvSpPr/>
          <p:nvPr/>
        </p:nvSpPr>
        <p:spPr>
          <a:xfrm>
            <a:off x="6995315" y="4772000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Raw RDF</a:t>
            </a:r>
            <a:endParaRPr lang="en-US" sz="1400"/>
          </a:p>
        </p:txBody>
      </p:sp>
      <p:sp>
        <p:nvSpPr>
          <p:cNvPr id="15" name="Rectangle 14"/>
          <p:cNvSpPr/>
          <p:nvPr/>
        </p:nvSpPr>
        <p:spPr>
          <a:xfrm>
            <a:off x="7007018" y="3598416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SW RDF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6953311" y="2467744"/>
            <a:ext cx="969109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L(O)D RDF</a:t>
            </a:r>
            <a:endParaRPr lang="en-US" sz="1400"/>
          </a:p>
        </p:txBody>
      </p:sp>
      <p:cxnSp>
        <p:nvCxnSpPr>
          <p:cNvPr id="17" name="Connecteur droit avec flèche 16"/>
          <p:cNvCxnSpPr>
            <a:stCxn id="11" idx="0"/>
            <a:endCxn id="14" idx="2"/>
          </p:cNvCxnSpPr>
          <p:nvPr/>
        </p:nvCxnSpPr>
        <p:spPr>
          <a:xfrm flipH="1" flipV="1">
            <a:off x="7422864" y="5085184"/>
            <a:ext cx="1837" cy="243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0"/>
            <a:endCxn id="12" idx="2"/>
          </p:cNvCxnSpPr>
          <p:nvPr/>
        </p:nvCxnSpPr>
        <p:spPr>
          <a:xfrm flipV="1">
            <a:off x="7422864" y="4579156"/>
            <a:ext cx="3222" cy="1928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0"/>
            <a:endCxn id="15" idx="2"/>
          </p:cNvCxnSpPr>
          <p:nvPr/>
        </p:nvCxnSpPr>
        <p:spPr>
          <a:xfrm flipV="1">
            <a:off x="7426086" y="3911600"/>
            <a:ext cx="8481" cy="3222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5" idx="0"/>
            <a:endCxn id="13" idx="2"/>
          </p:cNvCxnSpPr>
          <p:nvPr/>
        </p:nvCxnSpPr>
        <p:spPr>
          <a:xfrm flipH="1" flipV="1">
            <a:off x="7432738" y="3414241"/>
            <a:ext cx="1829" cy="184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3" idx="0"/>
            <a:endCxn id="16" idx="2"/>
          </p:cNvCxnSpPr>
          <p:nvPr/>
        </p:nvCxnSpPr>
        <p:spPr>
          <a:xfrm flipV="1">
            <a:off x="7432738" y="2780928"/>
            <a:ext cx="5128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0605" y="5288404"/>
            <a:ext cx="2653457" cy="4363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http://data.ign.fr/def/geometrie</a:t>
            </a:r>
            <a:endParaRPr lang="en-US" sz="1400"/>
          </a:p>
        </p:txBody>
      </p:sp>
      <p:sp>
        <p:nvSpPr>
          <p:cNvPr id="29" name="Rectangle à coins arrondis 28"/>
          <p:cNvSpPr/>
          <p:nvPr/>
        </p:nvSpPr>
        <p:spPr>
          <a:xfrm>
            <a:off x="5313516" y="4200395"/>
            <a:ext cx="1274708" cy="4106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Mapping</a:t>
            </a:r>
            <a:endParaRPr lang="en-US" sz="1400"/>
          </a:p>
        </p:txBody>
      </p:sp>
      <p:cxnSp>
        <p:nvCxnSpPr>
          <p:cNvPr id="30" name="Connecteur droit avec flèche 29"/>
          <p:cNvCxnSpPr>
            <a:stCxn id="29" idx="3"/>
            <a:endCxn id="12" idx="1"/>
          </p:cNvCxnSpPr>
          <p:nvPr/>
        </p:nvCxnSpPr>
        <p:spPr>
          <a:xfrm>
            <a:off x="6588224" y="4405723"/>
            <a:ext cx="299617" cy="79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6" idx="3"/>
            <a:endCxn id="29" idx="1"/>
          </p:cNvCxnSpPr>
          <p:nvPr/>
        </p:nvCxnSpPr>
        <p:spPr>
          <a:xfrm>
            <a:off x="4932040" y="4396998"/>
            <a:ext cx="381476" cy="87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95517" y="4180974"/>
            <a:ext cx="2436523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http://data.ign.fr/def/geofla</a:t>
            </a:r>
            <a:endParaRPr lang="en-US" sz="1400"/>
          </a:p>
        </p:txBody>
      </p:sp>
      <p:cxnSp>
        <p:nvCxnSpPr>
          <p:cNvPr id="39" name="Connecteur en angle 38"/>
          <p:cNvCxnSpPr>
            <a:stCxn id="27" idx="3"/>
            <a:endCxn id="11" idx="1"/>
          </p:cNvCxnSpPr>
          <p:nvPr/>
        </p:nvCxnSpPr>
        <p:spPr>
          <a:xfrm flipV="1">
            <a:off x="6374062" y="5501349"/>
            <a:ext cx="566084" cy="52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7" idx="3"/>
            <a:endCxn id="11" idx="3"/>
          </p:cNvCxnSpPr>
          <p:nvPr/>
        </p:nvCxnSpPr>
        <p:spPr>
          <a:xfrm flipH="1">
            <a:off x="7909255" y="1880828"/>
            <a:ext cx="495591" cy="3620521"/>
          </a:xfrm>
          <a:prstGeom prst="bentConnector3">
            <a:avLst>
              <a:gd name="adj1" fmla="val -4612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139395" y="3598415"/>
            <a:ext cx="969109" cy="4266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CRS Dataset</a:t>
            </a:r>
            <a:endParaRPr lang="en-US" sz="1400"/>
          </a:p>
        </p:txBody>
      </p:sp>
      <p:cxnSp>
        <p:nvCxnSpPr>
          <p:cNvPr id="60" name="Connecteur droit avec flèche 59"/>
          <p:cNvCxnSpPr>
            <a:stCxn id="2060" idx="0"/>
            <a:endCxn id="11" idx="2"/>
          </p:cNvCxnSpPr>
          <p:nvPr/>
        </p:nvCxnSpPr>
        <p:spPr>
          <a:xfrm flipV="1">
            <a:off x="7420745" y="5673989"/>
            <a:ext cx="3956" cy="21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Rectangle 2059"/>
          <p:cNvSpPr/>
          <p:nvPr/>
        </p:nvSpPr>
        <p:spPr>
          <a:xfrm>
            <a:off x="6429136" y="5885739"/>
            <a:ext cx="1983217" cy="4333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Geofla® shapefiles</a:t>
            </a:r>
            <a:endParaRPr lang="en-US"/>
          </a:p>
        </p:txBody>
      </p:sp>
      <p:cxnSp>
        <p:nvCxnSpPr>
          <p:cNvPr id="71" name="Connecteur en angle 70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295139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Rectangle 2070"/>
          <p:cNvSpPr/>
          <p:nvPr/>
        </p:nvSpPr>
        <p:spPr>
          <a:xfrm>
            <a:off x="4933902" y="242088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INSEE</a:t>
            </a:r>
            <a:endParaRPr lang="en-US"/>
          </a:p>
        </p:txBody>
      </p:sp>
      <p:cxnSp>
        <p:nvCxnSpPr>
          <p:cNvPr id="33" name="Connecteur en angle 32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704192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624106" y="278092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GADM</a:t>
            </a:r>
            <a:endParaRPr lang="en-US"/>
          </a:p>
        </p:txBody>
      </p:sp>
      <p:sp>
        <p:nvSpPr>
          <p:cNvPr id="9" name="Légende encadrée 1 8"/>
          <p:cNvSpPr/>
          <p:nvPr/>
        </p:nvSpPr>
        <p:spPr>
          <a:xfrm>
            <a:off x="35496" y="2332832"/>
            <a:ext cx="2232248" cy="880144"/>
          </a:xfrm>
          <a:prstGeom prst="borderCallout1">
            <a:avLst>
              <a:gd name="adj1" fmla="val 9130"/>
              <a:gd name="adj2" fmla="val 102714"/>
              <a:gd name="adj3" fmla="val 25889"/>
              <a:gd name="adj4" fmla="val 148964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SILK: INSEE code and labels of departments</a:t>
            </a:r>
          </a:p>
          <a:p>
            <a:pPr algn="ctr"/>
            <a:r>
              <a:rPr lang="en-US" sz="1400" smtClean="0"/>
              <a:t>93 correct matches</a:t>
            </a:r>
          </a:p>
          <a:p>
            <a:pPr algn="ctr"/>
            <a:r>
              <a:rPr lang="en-US" sz="1400" b="1" smtClean="0"/>
              <a:t>3 missing departments</a:t>
            </a:r>
            <a:endParaRPr lang="en-US" sz="1400" b="1"/>
          </a:p>
        </p:txBody>
      </p:sp>
      <p:sp>
        <p:nvSpPr>
          <p:cNvPr id="40" name="Légende encadrée 1 39"/>
          <p:cNvSpPr/>
          <p:nvPr/>
        </p:nvSpPr>
        <p:spPr>
          <a:xfrm>
            <a:off x="35496" y="1569368"/>
            <a:ext cx="2232248" cy="707504"/>
          </a:xfrm>
          <a:prstGeom prst="borderCallout1">
            <a:avLst>
              <a:gd name="adj1" fmla="val 9130"/>
              <a:gd name="adj2" fmla="val 102714"/>
              <a:gd name="adj3" fmla="val 139152"/>
              <a:gd name="adj4" fmla="val 148584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LIMES: labels of communes</a:t>
            </a:r>
          </a:p>
          <a:p>
            <a:pPr algn="ctr"/>
            <a:r>
              <a:rPr lang="en-US" sz="1400" dirty="0" smtClean="0"/>
              <a:t>23252 links created</a:t>
            </a:r>
          </a:p>
          <a:p>
            <a:pPr algn="ctr"/>
            <a:r>
              <a:rPr lang="en-US" sz="1400" b="1" dirty="0" smtClean="0"/>
              <a:t>13435 missing communes</a:t>
            </a:r>
            <a:endParaRPr lang="en-US" sz="1400" b="1" dirty="0"/>
          </a:p>
        </p:txBody>
      </p:sp>
      <p:sp>
        <p:nvSpPr>
          <p:cNvPr id="41" name="Légende encadrée 1 40"/>
          <p:cNvSpPr/>
          <p:nvPr/>
        </p:nvSpPr>
        <p:spPr>
          <a:xfrm>
            <a:off x="35496" y="664072"/>
            <a:ext cx="2232248" cy="833288"/>
          </a:xfrm>
          <a:prstGeom prst="borderCallout1">
            <a:avLst>
              <a:gd name="adj1" fmla="val 9130"/>
              <a:gd name="adj2" fmla="val 102714"/>
              <a:gd name="adj3" fmla="val 181737"/>
              <a:gd name="adj4" fmla="val 161101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LIMES : labels</a:t>
            </a:r>
          </a:p>
          <a:p>
            <a:pPr algn="ctr"/>
            <a:r>
              <a:rPr lang="en-US" sz="1400" b="1" dirty="0" smtClean="0"/>
              <a:t>105 correct matches</a:t>
            </a:r>
          </a:p>
          <a:p>
            <a:pPr algn="ctr"/>
            <a:r>
              <a:rPr lang="en-US" sz="1400" dirty="0" smtClean="0"/>
              <a:t>14 communes, 75 departments and 16 regions</a:t>
            </a:r>
            <a:endParaRPr lang="en-US" sz="1400" dirty="0"/>
          </a:p>
        </p:txBody>
      </p:sp>
      <p:sp>
        <p:nvSpPr>
          <p:cNvPr id="49" name="Légende encadrée 1 48"/>
          <p:cNvSpPr/>
          <p:nvPr/>
        </p:nvSpPr>
        <p:spPr>
          <a:xfrm>
            <a:off x="35496" y="3297559"/>
            <a:ext cx="2232248" cy="840879"/>
          </a:xfrm>
          <a:prstGeom prst="borderCallout1">
            <a:avLst>
              <a:gd name="adj1" fmla="val 9130"/>
              <a:gd name="adj2" fmla="val 102714"/>
              <a:gd name="adj3" fmla="val -45081"/>
              <a:gd name="adj4" fmla="val 160721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LIMES: labels</a:t>
            </a:r>
          </a:p>
          <a:p>
            <a:pPr algn="ctr"/>
            <a:r>
              <a:rPr lang="en-US" sz="1400" b="1" smtClean="0"/>
              <a:t>70 correct matches</a:t>
            </a:r>
          </a:p>
          <a:p>
            <a:pPr algn="ctr"/>
            <a:r>
              <a:rPr lang="en-US" sz="1400" smtClean="0"/>
              <a:t>10 communes, 51 departments, 9 regions</a:t>
            </a:r>
            <a:endParaRPr lang="en-US" sz="1400"/>
          </a:p>
        </p:txBody>
      </p:sp>
      <p:sp>
        <p:nvSpPr>
          <p:cNvPr id="78" name="Rectangle 77"/>
          <p:cNvSpPr/>
          <p:nvPr/>
        </p:nvSpPr>
        <p:spPr>
          <a:xfrm>
            <a:off x="3349725" y="2408312"/>
            <a:ext cx="1387337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DBpedia FR</a:t>
            </a: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637758" y="206084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NUTS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dirty="0" smtClean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838200" y="19702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cap="small" baseline="0">
                <a:solidFill>
                  <a:srgbClr val="B9397C"/>
                </a:solidFill>
                <a:effectLst/>
                <a:latin typeface="Candara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/>
              <a:t>Publishing GEOFLA Dataset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1124744"/>
            <a:ext cx="885698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hlinkClick r:id="rId2"/>
              </a:rPr>
              <a:t>rgeofla:commune</a:t>
            </a:r>
            <a:r>
              <a:rPr lang="fr-FR" sz="1600" dirty="0" smtClean="0">
                <a:hlinkClick r:id="rId2"/>
              </a:rPr>
              <a:t>/65032</a:t>
            </a:r>
            <a:r>
              <a:rPr lang="fr-FR" sz="1600" dirty="0" smtClean="0"/>
              <a:t> 	a </a:t>
            </a:r>
            <a:r>
              <a:rPr lang="fr-FR" sz="1600" dirty="0" err="1" smtClean="0"/>
              <a:t>geofla:Commune</a:t>
            </a:r>
            <a:endParaRPr lang="fr-FR" sz="1600" dirty="0" smtClean="0"/>
          </a:p>
          <a:p>
            <a:r>
              <a:rPr lang="fr-FR" sz="1600" dirty="0" smtClean="0"/>
              <a:t>			</a:t>
            </a:r>
            <a:r>
              <a:rPr lang="fr-FR" sz="1600" dirty="0" err="1" smtClean="0"/>
              <a:t>rdfs:label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ARRENS-MARSOUS </a:t>
            </a:r>
            <a:r>
              <a:rPr lang="en-US" sz="1600" dirty="0" smtClean="0"/>
              <a:t> ” </a:t>
            </a:r>
            <a:r>
              <a:rPr lang="fr-FR" sz="1600" dirty="0" smtClean="0"/>
              <a:t>@</a:t>
            </a:r>
            <a:r>
              <a:rPr lang="fr-FR" sz="1600" dirty="0" err="1" smtClean="0"/>
              <a:t>fr</a:t>
            </a:r>
            <a:endParaRPr lang="fr-FR" sz="1600" dirty="0" smtClean="0"/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geom:geometry</a:t>
            </a:r>
            <a:r>
              <a:rPr lang="fr-FR" sz="1600" dirty="0" smtClean="0"/>
              <a:t>  </a:t>
            </a:r>
            <a:r>
              <a:rPr lang="fr-FR" sz="1600" dirty="0" err="1" smtClean="0"/>
              <a:t>rgeofla:commune</a:t>
            </a:r>
            <a:r>
              <a:rPr lang="fr-FR" sz="1600" dirty="0" smtClean="0"/>
              <a:t>/</a:t>
            </a:r>
            <a:r>
              <a:rPr lang="fr-FR" sz="1600" dirty="0" err="1" smtClean="0"/>
              <a:t>Multipolygon</a:t>
            </a:r>
            <a:r>
              <a:rPr lang="fr-FR" sz="1600" dirty="0" smtClean="0"/>
              <a:t> _6182</a:t>
            </a:r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geofa:siegeDuChefLieu</a:t>
            </a:r>
            <a:r>
              <a:rPr lang="fr-FR" sz="1600" dirty="0" smtClean="0"/>
              <a:t> </a:t>
            </a:r>
            <a:r>
              <a:rPr lang="fr-FR" sz="1600" dirty="0" err="1" smtClean="0"/>
              <a:t>rgeofla:commune</a:t>
            </a:r>
            <a:r>
              <a:rPr lang="fr-FR" sz="1600" dirty="0" smtClean="0"/>
              <a:t>/PointChf_65032</a:t>
            </a:r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owl:sameAs</a:t>
            </a:r>
            <a:r>
              <a:rPr lang="fr-FR" sz="1600" dirty="0" smtClean="0"/>
              <a:t> &lt;http://id/insee.fr/geo/commune/65032&gt;.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rgeofla:commune</a:t>
            </a:r>
            <a:r>
              <a:rPr lang="fr-FR" sz="1600" dirty="0" smtClean="0"/>
              <a:t>/</a:t>
            </a:r>
            <a:r>
              <a:rPr lang="fr-FR" sz="1600" dirty="0" err="1" smtClean="0"/>
              <a:t>Multipolygon</a:t>
            </a:r>
            <a:r>
              <a:rPr lang="fr-FR" sz="1600" dirty="0" smtClean="0"/>
              <a:t> _6182 	a </a:t>
            </a:r>
            <a:r>
              <a:rPr lang="fr-FR" sz="1600" dirty="0" err="1" smtClean="0"/>
              <a:t>geom:MultiPolygon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gsp:asWKT</a:t>
            </a:r>
            <a:r>
              <a:rPr lang="fr-FR" sz="1600" dirty="0" smtClean="0"/>
              <a:t>  </a:t>
            </a:r>
            <a:r>
              <a:rPr lang="en-US" sz="1600" dirty="0" smtClean="0"/>
              <a:t>“</a:t>
            </a:r>
            <a:r>
              <a:rPr lang="fr-FR" sz="1600" dirty="0" smtClean="0"/>
              <a:t> &lt;http://data.ign.fr/id/crs/WGS84GDD&gt;  				MULTIPOLYGON (((-0.24335582250116848 						42.82314107702203 …..)))</a:t>
            </a:r>
            <a:r>
              <a:rPr lang="en-US" sz="1600" dirty="0" smtClean="0"/>
              <a:t> ” </a:t>
            </a:r>
            <a:r>
              <a:rPr lang="en-US" sz="1600" dirty="0" err="1" smtClean="0"/>
              <a:t>gsp:wktLiteral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geom:crs</a:t>
            </a:r>
            <a:r>
              <a:rPr lang="fr-FR" sz="1600" dirty="0" smtClean="0"/>
              <a:t> &lt;</a:t>
            </a:r>
            <a:r>
              <a:rPr lang="fr-FR" sz="1600" b="1" dirty="0" smtClean="0"/>
              <a:t>http://data.ign.fr/id/crs/WGS84GDD</a:t>
            </a:r>
            <a:r>
              <a:rPr lang="fr-FR" sz="1600" dirty="0" smtClean="0"/>
              <a:t>&gt;</a:t>
            </a:r>
          </a:p>
          <a:p>
            <a:r>
              <a:rPr lang="fr-FR" sz="1600" dirty="0" smtClean="0"/>
              <a:t>				…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rgeofla:commune</a:t>
            </a:r>
            <a:r>
              <a:rPr lang="fr-FR" sz="1600" dirty="0" smtClean="0"/>
              <a:t>/PointChf_65032	a </a:t>
            </a:r>
            <a:r>
              <a:rPr lang="fr-FR" sz="1600" dirty="0" err="1" smtClean="0"/>
              <a:t>geom:Point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gsp:asWKT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&lt;http://data.ign.fr/id/crs/RGF93LAMB93&gt;  				POINT(433500 6206700)</a:t>
            </a:r>
            <a:r>
              <a:rPr lang="en-US" sz="1600" dirty="0" smtClean="0"/>
              <a:t> ” </a:t>
            </a:r>
            <a:r>
              <a:rPr lang="en-US" sz="1600" dirty="0" err="1" smtClean="0"/>
              <a:t>gsp:wktLiteral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geom:crs</a:t>
            </a:r>
            <a:r>
              <a:rPr lang="fr-FR" sz="1600" dirty="0" smtClean="0"/>
              <a:t> &lt;</a:t>
            </a:r>
            <a:r>
              <a:rPr lang="fr-FR" sz="1600" b="1" dirty="0" smtClean="0"/>
              <a:t>http:// data.ign.fr/id/crs/RGF93LAMB93</a:t>
            </a:r>
            <a:r>
              <a:rPr lang="fr-FR" sz="1600" dirty="0" smtClean="0"/>
              <a:t> &gt;</a:t>
            </a:r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geom:coordX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 433500 </a:t>
            </a:r>
            <a:r>
              <a:rPr lang="en-US" sz="1600" dirty="0" smtClean="0"/>
              <a:t> ” </a:t>
            </a:r>
            <a:r>
              <a:rPr lang="en-US" sz="1600" dirty="0" err="1" smtClean="0"/>
              <a:t>xsd:double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geom:coordY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 6206700 </a:t>
            </a:r>
            <a:r>
              <a:rPr lang="en-US" sz="1600" dirty="0" smtClean="0"/>
              <a:t>”</a:t>
            </a:r>
            <a:r>
              <a:rPr lang="en-US" sz="1600" dirty="0" err="1" smtClean="0"/>
              <a:t>xsd:double</a:t>
            </a:r>
            <a:endParaRPr lang="en-US" sz="1600" dirty="0" smtClean="0"/>
          </a:p>
          <a:p>
            <a:r>
              <a:rPr lang="fr-FR" sz="1600" dirty="0" smtClean="0"/>
              <a:t>				…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 smtClean="0"/>
              <a:t>				</a:t>
            </a:r>
          </a:p>
          <a:p>
            <a:endParaRPr lang="fr-FR" sz="1600" dirty="0" smtClean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0112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1189486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dirty="0" smtClean="0"/>
          </a:p>
        </p:txBody>
      </p:sp>
      <p:sp>
        <p:nvSpPr>
          <p:cNvPr id="7" name="Rectangle à coins arrondis 6"/>
          <p:cNvSpPr/>
          <p:nvPr/>
        </p:nvSpPr>
        <p:spPr>
          <a:xfrm>
            <a:off x="6421629" y="836712"/>
            <a:ext cx="1983217" cy="2088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78" y="990408"/>
            <a:ext cx="1745319" cy="1142448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940146" y="5328708"/>
            <a:ext cx="96910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xxx 2 RDF</a:t>
            </a:r>
            <a:endParaRPr lang="fr-FR" sz="14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6887841" y="4233875"/>
            <a:ext cx="107648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RDF 2 RDF</a:t>
            </a:r>
            <a:endParaRPr lang="fr-FR" sz="1400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6748661" y="3068960"/>
            <a:ext cx="1368154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Data </a:t>
            </a:r>
            <a:r>
              <a:rPr lang="fr-FR" sz="1400" dirty="0" err="1" smtClean="0"/>
              <a:t>linking</a:t>
            </a:r>
            <a:endParaRPr lang="fr-FR" sz="1400" dirty="0"/>
          </a:p>
        </p:txBody>
      </p:sp>
      <p:sp>
        <p:nvSpPr>
          <p:cNvPr id="14" name="Rectangle 13"/>
          <p:cNvSpPr/>
          <p:nvPr/>
        </p:nvSpPr>
        <p:spPr>
          <a:xfrm>
            <a:off x="6995315" y="4772000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Raw</a:t>
            </a:r>
            <a:r>
              <a:rPr lang="fr-FR" sz="1400" dirty="0" smtClean="0"/>
              <a:t> RDF</a:t>
            </a:r>
            <a:endParaRPr lang="fr-FR" sz="1400" dirty="0"/>
          </a:p>
        </p:txBody>
      </p:sp>
      <p:sp>
        <p:nvSpPr>
          <p:cNvPr id="15" name="Rectangle 14"/>
          <p:cNvSpPr/>
          <p:nvPr/>
        </p:nvSpPr>
        <p:spPr>
          <a:xfrm>
            <a:off x="7007018" y="3598416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SW RDF</a:t>
            </a:r>
            <a:endParaRPr lang="fr-FR" sz="1400" dirty="0"/>
          </a:p>
        </p:txBody>
      </p:sp>
      <p:sp>
        <p:nvSpPr>
          <p:cNvPr id="16" name="Rectangle 15"/>
          <p:cNvSpPr/>
          <p:nvPr/>
        </p:nvSpPr>
        <p:spPr>
          <a:xfrm>
            <a:off x="6631704" y="2348880"/>
            <a:ext cx="1606293" cy="432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L(O)D RDF</a:t>
            </a:r>
          </a:p>
          <a:p>
            <a:pPr algn="ctr"/>
            <a:r>
              <a:rPr lang="fr-FR" sz="1200" dirty="0" smtClean="0"/>
              <a:t>103 413 </a:t>
            </a:r>
            <a:r>
              <a:rPr lang="fr-FR" sz="1200" dirty="0" err="1" smtClean="0"/>
              <a:t>features</a:t>
            </a:r>
            <a:endParaRPr lang="fr-FR" sz="1200" dirty="0"/>
          </a:p>
        </p:txBody>
      </p:sp>
      <p:cxnSp>
        <p:nvCxnSpPr>
          <p:cNvPr id="17" name="Connecteur droit avec flèche 16"/>
          <p:cNvCxnSpPr>
            <a:stCxn id="11" idx="0"/>
            <a:endCxn id="14" idx="2"/>
          </p:cNvCxnSpPr>
          <p:nvPr/>
        </p:nvCxnSpPr>
        <p:spPr>
          <a:xfrm flipH="1" flipV="1">
            <a:off x="7422864" y="5085184"/>
            <a:ext cx="1837" cy="243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0"/>
            <a:endCxn id="12" idx="2"/>
          </p:cNvCxnSpPr>
          <p:nvPr/>
        </p:nvCxnSpPr>
        <p:spPr>
          <a:xfrm flipV="1">
            <a:off x="7422864" y="4579156"/>
            <a:ext cx="3222" cy="1928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0"/>
            <a:endCxn id="15" idx="2"/>
          </p:cNvCxnSpPr>
          <p:nvPr/>
        </p:nvCxnSpPr>
        <p:spPr>
          <a:xfrm flipV="1">
            <a:off x="7426086" y="3911600"/>
            <a:ext cx="8481" cy="3222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5" idx="0"/>
            <a:endCxn id="13" idx="2"/>
          </p:cNvCxnSpPr>
          <p:nvPr/>
        </p:nvCxnSpPr>
        <p:spPr>
          <a:xfrm flipH="1" flipV="1">
            <a:off x="7432738" y="3414241"/>
            <a:ext cx="1829" cy="184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3" idx="0"/>
            <a:endCxn id="16" idx="2"/>
          </p:cNvCxnSpPr>
          <p:nvPr/>
        </p:nvCxnSpPr>
        <p:spPr>
          <a:xfrm flipV="1">
            <a:off x="7432738" y="2780928"/>
            <a:ext cx="2113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0605" y="5288404"/>
            <a:ext cx="2653457" cy="4363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http://</a:t>
            </a:r>
            <a:r>
              <a:rPr lang="fr-FR" sz="1400" dirty="0" smtClean="0"/>
              <a:t>data.ign.fr/def/geometrie</a:t>
            </a:r>
            <a:endParaRPr lang="fr-FR" sz="1400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5313516" y="4200395"/>
            <a:ext cx="1274708" cy="4106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Mapping</a:t>
            </a:r>
            <a:endParaRPr lang="fr-FR" sz="1400" dirty="0"/>
          </a:p>
        </p:txBody>
      </p:sp>
      <p:cxnSp>
        <p:nvCxnSpPr>
          <p:cNvPr id="30" name="Connecteur droit avec flèche 29"/>
          <p:cNvCxnSpPr>
            <a:stCxn id="29" idx="3"/>
            <a:endCxn id="12" idx="1"/>
          </p:cNvCxnSpPr>
          <p:nvPr/>
        </p:nvCxnSpPr>
        <p:spPr>
          <a:xfrm>
            <a:off x="6588224" y="4405723"/>
            <a:ext cx="299617" cy="79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6" idx="3"/>
            <a:endCxn id="29" idx="1"/>
          </p:cNvCxnSpPr>
          <p:nvPr/>
        </p:nvCxnSpPr>
        <p:spPr>
          <a:xfrm>
            <a:off x="4932040" y="4396998"/>
            <a:ext cx="381476" cy="87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95517" y="4180974"/>
            <a:ext cx="2436523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http://data.ign.fr/def/topo</a:t>
            </a:r>
            <a:endParaRPr lang="fr-FR" sz="1400" dirty="0"/>
          </a:p>
        </p:txBody>
      </p:sp>
      <p:cxnSp>
        <p:nvCxnSpPr>
          <p:cNvPr id="39" name="Connecteur en angle 38"/>
          <p:cNvCxnSpPr>
            <a:stCxn id="27" idx="3"/>
            <a:endCxn id="11" idx="1"/>
          </p:cNvCxnSpPr>
          <p:nvPr/>
        </p:nvCxnSpPr>
        <p:spPr>
          <a:xfrm flipV="1">
            <a:off x="6374062" y="5501349"/>
            <a:ext cx="566084" cy="52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7" idx="3"/>
            <a:endCxn id="11" idx="3"/>
          </p:cNvCxnSpPr>
          <p:nvPr/>
        </p:nvCxnSpPr>
        <p:spPr>
          <a:xfrm flipH="1">
            <a:off x="7909255" y="1880828"/>
            <a:ext cx="495591" cy="3620521"/>
          </a:xfrm>
          <a:prstGeom prst="bentConnector3">
            <a:avLst>
              <a:gd name="adj1" fmla="val -4612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139395" y="3598415"/>
            <a:ext cx="969109" cy="4266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CRS </a:t>
            </a:r>
            <a:r>
              <a:rPr lang="fr-FR" sz="1400" dirty="0" err="1" smtClean="0"/>
              <a:t>Dataset</a:t>
            </a:r>
            <a:endParaRPr lang="fr-FR" sz="1400" dirty="0"/>
          </a:p>
        </p:txBody>
      </p:sp>
      <p:cxnSp>
        <p:nvCxnSpPr>
          <p:cNvPr id="60" name="Connecteur droit avec flèche 59"/>
          <p:cNvCxnSpPr>
            <a:stCxn id="2060" idx="0"/>
            <a:endCxn id="11" idx="2"/>
          </p:cNvCxnSpPr>
          <p:nvPr/>
        </p:nvCxnSpPr>
        <p:spPr>
          <a:xfrm flipV="1">
            <a:off x="7420745" y="5673989"/>
            <a:ext cx="3956" cy="21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Rectangle 2059"/>
          <p:cNvSpPr/>
          <p:nvPr/>
        </p:nvSpPr>
        <p:spPr>
          <a:xfrm>
            <a:off x="6429136" y="5885739"/>
            <a:ext cx="1983217" cy="4333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Geofla</a:t>
            </a:r>
            <a:r>
              <a:rPr lang="fr-FR" dirty="0" smtClean="0"/>
              <a:t>® </a:t>
            </a:r>
            <a:r>
              <a:rPr lang="fr-FR" dirty="0" err="1" smtClean="0"/>
              <a:t>shapefiles</a:t>
            </a:r>
            <a:endParaRPr lang="fr-FR" dirty="0"/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653136"/>
            <a:ext cx="1333500" cy="1651000"/>
          </a:xfrm>
          <a:prstGeom prst="rect">
            <a:avLst/>
          </a:prstGeom>
        </p:spPr>
      </p:pic>
      <p:cxnSp>
        <p:nvCxnSpPr>
          <p:cNvPr id="33" name="Connecteur en angle 32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315851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 encadrée 1 8"/>
          <p:cNvSpPr/>
          <p:nvPr/>
        </p:nvSpPr>
        <p:spPr>
          <a:xfrm>
            <a:off x="1547664" y="2408312"/>
            <a:ext cx="2166114" cy="804664"/>
          </a:xfrm>
          <a:prstGeom prst="borderCallout1">
            <a:avLst>
              <a:gd name="adj1" fmla="val 9130"/>
              <a:gd name="adj2" fmla="val 102714"/>
              <a:gd name="adj3" fmla="val 41017"/>
              <a:gd name="adj4" fmla="val 135250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LIMES: </a:t>
            </a:r>
            <a:r>
              <a:rPr lang="fr-FR" sz="1400" dirty="0" err="1" smtClean="0"/>
              <a:t>geometries</a:t>
            </a:r>
            <a:r>
              <a:rPr lang="fr-FR" sz="1400" dirty="0" smtClean="0"/>
              <a:t>, </a:t>
            </a:r>
            <a:r>
              <a:rPr lang="fr-FR" sz="1400" dirty="0" err="1" smtClean="0"/>
              <a:t>threshold</a:t>
            </a:r>
            <a:r>
              <a:rPr lang="fr-FR" sz="1400" dirty="0" smtClean="0"/>
              <a:t> 0,9</a:t>
            </a:r>
          </a:p>
          <a:p>
            <a:pPr algn="ctr"/>
            <a:r>
              <a:rPr lang="fr-FR" sz="1400" b="1" dirty="0" smtClean="0"/>
              <a:t>654 links </a:t>
            </a:r>
            <a:r>
              <a:rPr lang="fr-FR" sz="1400" b="1" dirty="0" err="1" smtClean="0"/>
              <a:t>created</a:t>
            </a:r>
            <a:endParaRPr lang="fr-FR" sz="1400" b="1" dirty="0"/>
          </a:p>
        </p:txBody>
      </p:sp>
      <p:sp>
        <p:nvSpPr>
          <p:cNvPr id="78" name="Rectangle 77"/>
          <p:cNvSpPr/>
          <p:nvPr/>
        </p:nvSpPr>
        <p:spPr>
          <a:xfrm>
            <a:off x="4499992" y="2204864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LinkedGeoData</a:t>
            </a:r>
            <a:r>
              <a:rPr lang="fr-FR" dirty="0" smtClean="0"/>
              <a:t>:</a:t>
            </a:r>
          </a:p>
          <a:p>
            <a:pPr algn="ctr"/>
            <a:r>
              <a:rPr lang="fr-FR" sz="1200" dirty="0" err="1" smtClean="0"/>
              <a:t>lgdo:Amenity</a:t>
            </a:r>
            <a:endParaRPr lang="fr-FR" sz="1200" dirty="0" smtClean="0"/>
          </a:p>
          <a:p>
            <a:pPr algn="ctr"/>
            <a:r>
              <a:rPr lang="fr-FR" sz="1200" dirty="0" smtClean="0"/>
              <a:t>5 543 000 triples</a:t>
            </a:r>
            <a:endParaRPr lang="fr-FR" sz="1200" dirty="0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-2738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cap="small" baseline="0">
                <a:solidFill>
                  <a:srgbClr val="B9397C"/>
                </a:solidFill>
                <a:effectLst/>
                <a:latin typeface="Candara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/>
              <a:t>Converting and linking French Gazetteer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</a:t>
            </a:r>
            <a:r>
              <a:rPr lang="en-US" dirty="0" smtClean="0">
                <a:ea typeface="ＭＳ Ｐゴシック" pitchFamily="34" charset="-128"/>
              </a:rPr>
              <a:t>the </a:t>
            </a:r>
            <a:r>
              <a:rPr lang="en-US" dirty="0" smtClean="0">
                <a:ea typeface="ＭＳ Ｐゴシック" pitchFamily="34" charset="-128"/>
              </a:rPr>
              <a:t>LOD Cloud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17" y="1484784"/>
            <a:ext cx="657704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Why visualizations matter?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1125538"/>
            <a:ext cx="8893175" cy="5111774"/>
          </a:xfrm>
        </p:spPr>
        <p:txBody>
          <a:bodyPr/>
          <a:lstStyle/>
          <a:p>
            <a:r>
              <a:rPr lang="es-ES" b="0" dirty="0" err="1" smtClean="0"/>
              <a:t>Many</a:t>
            </a:r>
            <a:r>
              <a:rPr lang="es-ES" b="0" dirty="0" smtClean="0"/>
              <a:t> </a:t>
            </a:r>
            <a:r>
              <a:rPr lang="es-ES" b="0" dirty="0" err="1" smtClean="0"/>
              <a:t>structured</a:t>
            </a:r>
            <a:r>
              <a:rPr lang="es-ES" b="0" dirty="0" smtClean="0"/>
              <a:t> </a:t>
            </a:r>
            <a:r>
              <a:rPr lang="es-ES" b="0" dirty="0" err="1" smtClean="0"/>
              <a:t>datasets</a:t>
            </a:r>
            <a:r>
              <a:rPr lang="es-ES" b="0" dirty="0" smtClean="0"/>
              <a:t> are </a:t>
            </a:r>
            <a:r>
              <a:rPr lang="es-ES" b="0" dirty="0" err="1" smtClean="0"/>
              <a:t>now</a:t>
            </a:r>
            <a:r>
              <a:rPr lang="es-ES" b="0" dirty="0" smtClean="0"/>
              <a:t> </a:t>
            </a:r>
            <a:r>
              <a:rPr lang="es-ES" b="0" dirty="0" err="1" smtClean="0"/>
              <a:t>available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the</a:t>
            </a:r>
            <a:r>
              <a:rPr lang="es-ES" b="0" dirty="0" smtClean="0"/>
              <a:t> Web (</a:t>
            </a:r>
            <a:r>
              <a:rPr lang="es-ES" sz="2400" b="0" dirty="0" err="1" smtClean="0"/>
              <a:t>e.g</a:t>
            </a:r>
            <a:r>
              <a:rPr lang="es-ES" sz="2400" b="0" dirty="0" smtClean="0"/>
              <a:t>., </a:t>
            </a:r>
            <a:r>
              <a:rPr lang="es-ES" sz="2400" b="0" dirty="0" smtClean="0">
                <a:hlinkClick r:id="rId3"/>
              </a:rPr>
              <a:t>3 </a:t>
            </a:r>
            <a:r>
              <a:rPr lang="es-ES" sz="2400" b="0" dirty="0" err="1" smtClean="0">
                <a:hlinkClick r:id="rId3"/>
              </a:rPr>
              <a:t>billions</a:t>
            </a:r>
            <a:r>
              <a:rPr lang="es-ES" sz="2400" b="0" dirty="0" smtClean="0">
                <a:hlinkClick r:id="rId3"/>
              </a:rPr>
              <a:t> of Triples </a:t>
            </a:r>
            <a:r>
              <a:rPr lang="es-ES" sz="2400" b="0" dirty="0" err="1" smtClean="0">
                <a:hlinkClick r:id="rId3"/>
              </a:rPr>
              <a:t>for</a:t>
            </a:r>
            <a:r>
              <a:rPr lang="es-ES" sz="2400" b="0" dirty="0" smtClean="0">
                <a:hlinkClick r:id="rId3"/>
              </a:rPr>
              <a:t> </a:t>
            </a:r>
            <a:r>
              <a:rPr lang="es-ES" sz="2400" b="0" dirty="0" err="1" smtClean="0">
                <a:hlinkClick r:id="rId3"/>
              </a:rPr>
              <a:t>Dbpedia</a:t>
            </a:r>
            <a:r>
              <a:rPr lang="es-ES" sz="2400" b="0" dirty="0" smtClean="0">
                <a:hlinkClick r:id="rId3"/>
              </a:rPr>
              <a:t> 2014 </a:t>
            </a:r>
            <a:r>
              <a:rPr lang="es-ES" sz="2400" b="0" dirty="0" err="1" smtClean="0"/>
              <a:t>release</a:t>
            </a:r>
            <a:r>
              <a:rPr lang="es-ES" b="0" dirty="0" smtClean="0"/>
              <a:t>)</a:t>
            </a:r>
          </a:p>
          <a:p>
            <a:r>
              <a:rPr lang="es-ES" b="0" dirty="0" smtClean="0"/>
              <a:t>RDF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not</a:t>
            </a:r>
            <a:r>
              <a:rPr lang="es-ES" b="0" dirty="0" smtClean="0"/>
              <a:t> </a:t>
            </a:r>
            <a:r>
              <a:rPr lang="es-ES" b="0" dirty="0" err="1" smtClean="0"/>
              <a:t>what</a:t>
            </a:r>
            <a:r>
              <a:rPr lang="es-ES" b="0" dirty="0" smtClean="0"/>
              <a:t> </a:t>
            </a:r>
            <a:r>
              <a:rPr lang="es-ES" b="0" dirty="0" err="1" smtClean="0"/>
              <a:t>we</a:t>
            </a:r>
            <a:r>
              <a:rPr lang="es-ES" b="0" dirty="0" smtClean="0"/>
              <a:t> show </a:t>
            </a:r>
            <a:r>
              <a:rPr lang="es-ES" b="0" dirty="0" err="1" smtClean="0"/>
              <a:t>to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 </a:t>
            </a:r>
          </a:p>
          <a:p>
            <a:r>
              <a:rPr lang="es-ES" dirty="0" err="1" smtClean="0"/>
              <a:t>InfoVis</a:t>
            </a:r>
            <a:r>
              <a:rPr lang="es-ES" dirty="0" smtClean="0"/>
              <a:t>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b="0" dirty="0" smtClean="0"/>
              <a:t>has </a:t>
            </a:r>
            <a:r>
              <a:rPr lang="es-ES" b="0" dirty="0" err="1" smtClean="0"/>
              <a:t>mature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and </a:t>
            </a:r>
            <a:r>
              <a:rPr lang="es-ES" b="0" dirty="0" err="1" smtClean="0"/>
              <a:t>studies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visualizing</a:t>
            </a:r>
            <a:r>
              <a:rPr lang="es-ES" b="0" dirty="0" smtClean="0"/>
              <a:t> </a:t>
            </a:r>
            <a:r>
              <a:rPr lang="es-ES" b="0" dirty="0" err="1" smtClean="0"/>
              <a:t>information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Triples are </a:t>
            </a:r>
            <a:r>
              <a:rPr lang="es-ES" dirty="0" err="1" smtClean="0"/>
              <a:t>good</a:t>
            </a:r>
            <a:r>
              <a:rPr lang="es-ES" b="0" dirty="0" smtClean="0"/>
              <a:t>, </a:t>
            </a:r>
            <a:r>
              <a:rPr lang="es-ES" b="0" dirty="0" err="1" smtClean="0"/>
              <a:t>but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</a:t>
            </a:r>
            <a:r>
              <a:rPr lang="es-ES" b="0" dirty="0" smtClean="0"/>
              <a:t> be </a:t>
            </a:r>
            <a:r>
              <a:rPr lang="es-ES" dirty="0" smtClean="0">
                <a:solidFill>
                  <a:srgbClr val="72BFC5"/>
                </a:solidFill>
              </a:rPr>
              <a:t>“</a:t>
            </a:r>
            <a:r>
              <a:rPr lang="es-ES" dirty="0" err="1" smtClean="0">
                <a:solidFill>
                  <a:srgbClr val="72BFC5"/>
                </a:solidFill>
              </a:rPr>
              <a:t>beautiful</a:t>
            </a:r>
            <a:r>
              <a:rPr lang="es-ES" dirty="0" smtClean="0">
                <a:solidFill>
                  <a:srgbClr val="72BFC5"/>
                </a:solidFill>
              </a:rPr>
              <a:t>” </a:t>
            </a:r>
            <a:r>
              <a:rPr lang="es-ES" b="0" dirty="0" err="1" smtClean="0"/>
              <a:t>for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In </a:t>
            </a:r>
            <a:r>
              <a:rPr lang="es-ES" b="0" dirty="0" err="1" smtClean="0"/>
              <a:t>the</a:t>
            </a:r>
            <a:r>
              <a:rPr lang="es-ES" b="0" dirty="0" smtClean="0"/>
              <a:t> era of “</a:t>
            </a:r>
            <a:r>
              <a:rPr lang="es-ES" b="0" i="1" dirty="0" err="1" smtClean="0"/>
              <a:t>structured</a:t>
            </a:r>
            <a:r>
              <a:rPr lang="es-ES" b="0" i="1" dirty="0" smtClean="0"/>
              <a:t> </a:t>
            </a:r>
            <a:r>
              <a:rPr lang="es-ES" b="0" i="1" dirty="0" err="1" smtClean="0"/>
              <a:t>big</a:t>
            </a:r>
            <a:r>
              <a:rPr lang="es-ES" b="0" i="1" dirty="0" smtClean="0"/>
              <a:t> data</a:t>
            </a:r>
            <a:r>
              <a:rPr lang="es-ES" b="0" dirty="0" smtClean="0"/>
              <a:t>”, </a:t>
            </a:r>
            <a:r>
              <a:rPr lang="es-ES" b="0" dirty="0" err="1" smtClean="0"/>
              <a:t>we</a:t>
            </a:r>
            <a:r>
              <a:rPr lang="es-ES" b="0" dirty="0" smtClean="0"/>
              <a:t> </a:t>
            </a:r>
            <a:r>
              <a:rPr lang="es-ES" b="0" dirty="0" err="1" smtClean="0"/>
              <a:t>also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</a:t>
            </a:r>
            <a:r>
              <a:rPr lang="es-ES" b="0" dirty="0" err="1" smtClean="0"/>
              <a:t>for</a:t>
            </a:r>
            <a:r>
              <a:rPr lang="es-ES" b="0" dirty="0" smtClean="0"/>
              <a:t> Web – </a:t>
            </a:r>
            <a:r>
              <a:rPr lang="es-ES" b="0" dirty="0" err="1" smtClean="0"/>
              <a:t>based</a:t>
            </a:r>
            <a:r>
              <a:rPr lang="es-ES" b="0" dirty="0" smtClean="0"/>
              <a:t> visual </a:t>
            </a:r>
            <a:r>
              <a:rPr lang="es-ES" b="0" dirty="0" err="1" smtClean="0"/>
              <a:t>analysis</a:t>
            </a:r>
            <a:r>
              <a:rPr lang="es-ES" b="0" dirty="0" smtClean="0"/>
              <a:t> and </a:t>
            </a:r>
            <a:r>
              <a:rPr lang="es-ES" b="0" dirty="0" err="1" smtClean="0"/>
              <a:t>reporting</a:t>
            </a:r>
            <a:r>
              <a:rPr lang="es-ES" b="0" dirty="0"/>
              <a:t>.</a:t>
            </a:r>
            <a:r>
              <a:rPr lang="es-ES" b="0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>
              <a:defRPr/>
            </a:pPr>
            <a:r>
              <a:rPr lang="en-US" sz="2400" dirty="0" smtClean="0"/>
              <a:t>The importance of visualization in Linked Data</a:t>
            </a:r>
          </a:p>
          <a:p>
            <a:pPr lvl="1">
              <a:defRPr/>
            </a:pPr>
            <a:r>
              <a:rPr lang="en-US" sz="2200" dirty="0" smtClean="0"/>
              <a:t>Show some use cases</a:t>
            </a:r>
          </a:p>
          <a:p>
            <a:pPr lvl="1">
              <a:defRPr/>
            </a:pPr>
            <a:r>
              <a:rPr lang="en-US" sz="2200" dirty="0" smtClean="0"/>
              <a:t>Survey of Apps in Government Data Portals</a:t>
            </a:r>
          </a:p>
          <a:p>
            <a:pPr>
              <a:defRPr/>
            </a:pPr>
            <a:r>
              <a:rPr lang="en-US" sz="2400" dirty="0" smtClean="0"/>
              <a:t>On Reusable Applications</a:t>
            </a:r>
          </a:p>
          <a:p>
            <a:pPr lvl="1">
              <a:defRPr/>
            </a:pPr>
            <a:r>
              <a:rPr lang="en-US" sz="2200" dirty="0" smtClean="0"/>
              <a:t>A survey of visualization tools used by Open Data Apps</a:t>
            </a:r>
          </a:p>
          <a:p>
            <a:pPr lvl="1">
              <a:defRPr/>
            </a:pPr>
            <a:r>
              <a:rPr lang="en-US" sz="2200" dirty="0" smtClean="0"/>
              <a:t>Search for common and reusable features </a:t>
            </a:r>
          </a:p>
          <a:p>
            <a:pPr>
              <a:defRPr/>
            </a:pPr>
            <a:r>
              <a:rPr lang="en-US" sz="2400" dirty="0" smtClean="0"/>
              <a:t>DVIA: a vocabulary for Describing </a:t>
            </a:r>
            <a:r>
              <a:rPr lang="en-US" sz="2400" dirty="0" err="1" smtClean="0"/>
              <a:t>VIsualization</a:t>
            </a:r>
            <a:r>
              <a:rPr lang="en-US" sz="2400" dirty="0" smtClean="0"/>
              <a:t> Apps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An application is worth a billion triples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8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Visualization Apps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</a:t>
            </a:r>
            <a:r>
              <a:rPr lang="en-US" dirty="0" smtClean="0">
                <a:ea typeface="ＭＳ Ｐゴシック" pitchFamily="34" charset="-128"/>
              </a:rPr>
              <a:t>Application </a:t>
            </a:r>
            <a:r>
              <a:rPr lang="en-US" dirty="0" smtClean="0">
                <a:ea typeface="ＭＳ Ｐゴシック" pitchFamily="34" charset="-128"/>
              </a:rPr>
              <a:t>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</a:t>
            </a:r>
            <a:r>
              <a:rPr lang="en-US" b="0" dirty="0" smtClean="0"/>
              <a:t>organization</a:t>
            </a: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d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Classes of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2 </a:t>
            </a:r>
            <a:r>
              <a:rPr lang="en-US" b="0" dirty="0" smtClean="0"/>
              <a:t>categories </a:t>
            </a:r>
            <a:r>
              <a:rPr lang="en-US" b="0" dirty="0" smtClean="0"/>
              <a:t>of visualization tools</a:t>
            </a:r>
          </a:p>
          <a:p>
            <a:pPr lvl="1"/>
            <a:r>
              <a:rPr lang="en-US" dirty="0" smtClean="0"/>
              <a:t>Those operating over RDF data</a:t>
            </a:r>
          </a:p>
          <a:p>
            <a:pPr lvl="1"/>
            <a:r>
              <a:rPr lang="en-US" b="0" dirty="0" smtClean="0"/>
              <a:t>Those operating over structured data</a:t>
            </a:r>
          </a:p>
          <a:p>
            <a:r>
              <a:rPr lang="en-US" b="0" dirty="0" smtClean="0"/>
              <a:t>5 features to assess a visualization tool</a:t>
            </a:r>
          </a:p>
          <a:p>
            <a:pPr lvl="1"/>
            <a:r>
              <a:rPr lang="en-US" b="0" dirty="0" smtClean="0"/>
              <a:t>Usability </a:t>
            </a:r>
          </a:p>
          <a:p>
            <a:pPr lvl="1"/>
            <a:r>
              <a:rPr lang="en-US" dirty="0" smtClean="0"/>
              <a:t>Visualization capabilities (type of views)</a:t>
            </a:r>
          </a:p>
          <a:p>
            <a:pPr lvl="1"/>
            <a:r>
              <a:rPr lang="en-US" b="0" dirty="0" smtClean="0"/>
              <a:t>Data accessibility (API, endpoint, dump)</a:t>
            </a:r>
          </a:p>
          <a:p>
            <a:pPr lvl="1"/>
            <a:r>
              <a:rPr lang="en-US" dirty="0" smtClean="0"/>
              <a:t>Deployment </a:t>
            </a:r>
          </a:p>
          <a:p>
            <a:pPr lvl="1"/>
            <a:r>
              <a:rPr lang="en-US" b="0" dirty="0" smtClean="0"/>
              <a:t>Extensibility</a:t>
            </a:r>
          </a:p>
          <a:p>
            <a:pPr marL="0" indent="0">
              <a:buNone/>
            </a:pP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2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with API access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405859"/>
              </p:ext>
            </p:extLst>
          </p:nvPr>
        </p:nvGraphicFramePr>
        <p:xfrm>
          <a:off x="250825" y="1125538"/>
          <a:ext cx="8642349" cy="4312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20786"/>
                <a:gridCol w="1961583"/>
                <a:gridCol w="2279990"/>
                <a:gridCol w="22799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formats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2"/>
                        </a:rPr>
                        <a:t>Choosel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Text, Map, </a:t>
                      </a:r>
                      <a:r>
                        <a:rPr lang="en-US" dirty="0" err="1" smtClean="0"/>
                        <a:t>BarChart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Many Eyes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plain</a:t>
                      </a:r>
                      <a:r>
                        <a:rPr lang="en-US" baseline="0" dirty="0" smtClean="0"/>
                        <a:t> text, html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IBM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D3.js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csv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svg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GeoJson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Google</a:t>
                      </a:r>
                      <a:r>
                        <a:rPr lang="en-US" baseline="0" dirty="0" smtClean="0">
                          <a:hlinkClick r:id="rId5"/>
                        </a:rPr>
                        <a:t> Visualization 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Json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Many charts,</a:t>
                      </a:r>
                      <a:r>
                        <a:rPr lang="en-US" baseline="0" dirty="0" smtClean="0"/>
                        <a:t> control and dashboard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Data </a:t>
                      </a:r>
                      <a:r>
                        <a:rPr lang="en-US" dirty="0" err="1" smtClean="0">
                          <a:hlinkClick r:id="rId6"/>
                        </a:rPr>
                        <a:t>Publica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graph, histogram,</a:t>
                      </a:r>
                      <a:r>
                        <a:rPr lang="en-US" baseline="0" dirty="0" smtClean="0"/>
                        <a:t>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Proprietary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GeoAPI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kml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for non commercial</a:t>
                      </a:r>
                      <a:r>
                        <a:rPr lang="en-US" baseline="0" dirty="0" smtClean="0"/>
                        <a:t> 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using RDF 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103280"/>
              </p:ext>
            </p:extLst>
          </p:nvPr>
        </p:nvGraphicFramePr>
        <p:xfrm>
          <a:off x="250825" y="1125538"/>
          <a:ext cx="8643028" cy="49631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47591"/>
                <a:gridCol w="2653337"/>
                <a:gridCol w="1743621"/>
                <a:gridCol w="21984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Access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Fresnel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Properties,</a:t>
                      </a:r>
                      <a:r>
                        <a:rPr lang="en-US" baseline="0" dirty="0" smtClean="0"/>
                        <a:t> labels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 -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hlinkClick r:id="rId3"/>
                        </a:rPr>
                        <a:t>Spark</a:t>
                      </a:r>
                      <a:endParaRPr lang="en-US" u="sng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simple  table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LDA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5"/>
                        </a:rPr>
                        <a:t>SemWeb</a:t>
                      </a:r>
                      <a:r>
                        <a:rPr lang="en-US" dirty="0" smtClean="0">
                          <a:hlinkClick r:id="rId5"/>
                        </a:rPr>
                        <a:t> Import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Graph, node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CECILL-B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 CONSTRUCT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Facet Spatial Semantic Browsing</a:t>
                      </a:r>
                      <a:r>
                        <a:rPr lang="en-US" baseline="0" dirty="0" smtClean="0">
                          <a:hlinkClick r:id="rId6"/>
                        </a:rPr>
                        <a:t> Widgets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</a:t>
                      </a:r>
                      <a:r>
                        <a:rPr lang="en-US" baseline="0" dirty="0" smtClean="0"/>
                        <a:t>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Sgvizler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</a:t>
                      </a:r>
                      <a:r>
                        <a:rPr lang="en-US" baseline="0" dirty="0" smtClean="0"/>
                        <a:t> timeline, </a:t>
                      </a:r>
                      <a:r>
                        <a:rPr lang="en-US" baseline="0" dirty="0" err="1" smtClean="0"/>
                        <a:t>sparkline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/>
                        </a:rPr>
                        <a:t>Visual Box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 timeline,</a:t>
                      </a:r>
                      <a:r>
                        <a:rPr lang="en-US" baseline="0" dirty="0" smtClean="0"/>
                        <a:t> graphs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/>
                        </a:rPr>
                        <a:t>Map4rdf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1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16338"/>
            <a:ext cx="464343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3" y="724084"/>
            <a:ext cx="4569769" cy="29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</a:t>
            </a:r>
            <a:r>
              <a:rPr lang="en-US" dirty="0" smtClean="0"/>
              <a:t>describe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 and evaluate 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Interconnect application descriptions that use heterogeneous datasets in order to reuse tools and </a:t>
            </a:r>
            <a:r>
              <a:rPr lang="en-US" dirty="0" smtClean="0"/>
              <a:t>views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latin typeface="Arial" charset="0"/>
                <a:ea typeface="+mj-ea"/>
              </a:rPr>
              <a:t>Scenario: 7th Arrondissement of Paris</a:t>
            </a:r>
            <a:endParaRPr lang="fr-FR" dirty="0">
              <a:ea typeface="+mj-ea"/>
            </a:endParaRPr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>
          <a:xfrm>
            <a:off x="179388" y="1257300"/>
            <a:ext cx="8642350" cy="4895850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  <a:p>
            <a:pPr marL="57150" indent="0">
              <a:buFont typeface="Wingdings" pitchFamily="2" charset="2"/>
              <a:buNone/>
              <a:defRPr/>
            </a:pPr>
            <a:r>
              <a:rPr lang="fr-FR" dirty="0" smtClean="0">
                <a:ea typeface="+mn-ea"/>
              </a:rPr>
              <a:t/>
            </a:r>
            <a:br>
              <a:rPr lang="fr-FR" dirty="0" smtClean="0">
                <a:ea typeface="+mn-ea"/>
              </a:rPr>
            </a:br>
            <a:endParaRPr lang="fr-FR" dirty="0" smtClean="0">
              <a:solidFill>
                <a:srgbClr val="000000"/>
              </a:solidFill>
              <a:latin typeface="Arial" pitchFamily="34" charset="0"/>
              <a:ea typeface="+mn-ea"/>
            </a:endParaRPr>
          </a:p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</p:txBody>
      </p:sp>
      <p:pic>
        <p:nvPicPr>
          <p:cNvPr id="2048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5133975" y="1947863"/>
            <a:ext cx="4779963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9" y="3245600"/>
            <a:ext cx="4038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Oval 8"/>
          <p:cNvSpPr>
            <a:spLocks noChangeArrowheads="1"/>
          </p:cNvSpPr>
          <p:nvPr/>
        </p:nvSpPr>
        <p:spPr bwMode="auto">
          <a:xfrm>
            <a:off x="1462088" y="4922838"/>
            <a:ext cx="1079500" cy="6127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2048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06173">
            <a:off x="101600" y="919163"/>
            <a:ext cx="6831013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E4E405B3-994B-904B-A179-4E26856D336E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9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Disambiguating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</a:t>
            </a:r>
            <a:r>
              <a:rPr lang="en-US" sz="2400" dirty="0" smtClean="0"/>
              <a:t>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  <a:endParaRPr lang="en-US" sz="2400" dirty="0" smtClean="0"/>
          </a:p>
          <a:p>
            <a:r>
              <a:rPr lang="en-US" sz="2400" dirty="0" smtClean="0"/>
              <a:t>stands </a:t>
            </a:r>
            <a:r>
              <a:rPr lang="en-US" sz="2400" dirty="0" smtClean="0"/>
              <a:t>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</a:t>
            </a:r>
            <a:r>
              <a:rPr lang="en-US" sz="2600" dirty="0" smtClean="0"/>
              <a:t>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</a:t>
            </a:r>
            <a:r>
              <a:rPr lang="en-US" sz="2400" dirty="0" smtClean="0"/>
              <a:t>Reasoning on Licenses for checking compatibilities between vocabularies and datasets</a:t>
            </a: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Prefixes lookup headache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250825" y="1186088"/>
            <a:ext cx="8642350" cy="5051223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QNames</a:t>
            </a:r>
            <a:r>
              <a:rPr lang="en-US" dirty="0" smtClean="0"/>
              <a:t> and vocabulary namespaces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Usage of namespaces</a:t>
            </a:r>
          </a:p>
          <a:p>
            <a:pPr lvl="1">
              <a:defRPr/>
            </a:pPr>
            <a:r>
              <a:rPr lang="en-US" dirty="0" smtClean="0"/>
              <a:t>From XML syntax with </a:t>
            </a:r>
            <a:r>
              <a:rPr lang="en-US" b="1" u="sng" dirty="0" err="1" smtClean="0"/>
              <a:t>xmlns</a:t>
            </a:r>
            <a:r>
              <a:rPr lang="en-US" dirty="0" smtClean="0"/>
              <a:t> declarations </a:t>
            </a:r>
          </a:p>
          <a:p>
            <a:pPr lvl="1">
              <a:defRPr/>
            </a:pPr>
            <a:r>
              <a:rPr lang="en-US" dirty="0" smtClean="0"/>
              <a:t>Use to identify a </a:t>
            </a:r>
            <a:r>
              <a:rPr lang="en-US" b="1" u="sng" dirty="0" smtClean="0"/>
              <a:t>valid</a:t>
            </a:r>
            <a:r>
              <a:rPr lang="en-US" dirty="0" smtClean="0"/>
              <a:t> namespace</a:t>
            </a:r>
          </a:p>
          <a:p>
            <a:pPr>
              <a:defRPr/>
            </a:pPr>
            <a:r>
              <a:rPr lang="en-US" dirty="0" smtClean="0"/>
              <a:t>On the Semantic Web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Extended notion of namespace for other RDF serialization (N3, Turtle)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b="1" dirty="0" err="1" smtClean="0">
                <a:cs typeface="Courier New" pitchFamily="49" charset="0"/>
              </a:rPr>
              <a:t>rdfs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foaf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rdf</a:t>
            </a:r>
            <a:r>
              <a:rPr lang="en-US" b="1" dirty="0" smtClean="0">
                <a:cs typeface="Courier New" pitchFamily="49" charset="0"/>
              </a:rPr>
              <a:t>: owl: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SPARQL endpoints use a list of built-in prefixes </a:t>
            </a:r>
            <a:r>
              <a:rPr lang="en-US" b="1" u="sng" dirty="0" smtClean="0">
                <a:cs typeface="Courier New" pitchFamily="49" charset="0"/>
              </a:rPr>
              <a:t>not</a:t>
            </a:r>
            <a:r>
              <a:rPr lang="en-US" dirty="0" smtClean="0">
                <a:cs typeface="Courier New" pitchFamily="49" charset="0"/>
              </a:rPr>
              <a:t> transparent to the developers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dirty="0" smtClean="0"/>
              <a:t>More than </a:t>
            </a:r>
            <a:r>
              <a:rPr lang="en-US" dirty="0" smtClean="0"/>
              <a:t>45</a:t>
            </a:r>
            <a:r>
              <a:rPr lang="en-US" dirty="0" smtClean="0"/>
              <a:t>0 </a:t>
            </a:r>
            <a:r>
              <a:rPr lang="en-US" dirty="0" smtClean="0"/>
              <a:t>vocabularies</a:t>
            </a:r>
          </a:p>
          <a:p>
            <a:pPr lvl="1"/>
            <a:r>
              <a:rPr lang="en-US" dirty="0" smtClean="0"/>
              <a:t>Each of them described by </a:t>
            </a:r>
            <a:r>
              <a:rPr lang="en-US" b="1" dirty="0" smtClean="0"/>
              <a:t>vocabulary-of-a-friend (</a:t>
            </a:r>
            <a:r>
              <a:rPr lang="en-US" b="1" dirty="0" err="1" smtClean="0"/>
              <a:t>voaf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Provide a dump in </a:t>
            </a:r>
            <a:r>
              <a:rPr lang="en-US" dirty="0" smtClean="0"/>
              <a:t>N3 of </a:t>
            </a:r>
            <a:r>
              <a:rPr lang="en-US" dirty="0" smtClean="0"/>
              <a:t>the different versions of a vocabulary</a:t>
            </a:r>
            <a:endParaRPr lang="en-US" dirty="0"/>
          </a:p>
          <a:p>
            <a:r>
              <a:rPr lang="en-US" dirty="0" smtClean="0"/>
              <a:t>Some related services</a:t>
            </a:r>
          </a:p>
          <a:p>
            <a:pPr lvl="1"/>
            <a:r>
              <a:rPr lang="en-US" sz="2000" dirty="0" smtClean="0"/>
              <a:t>SPARQL endpoint: </a:t>
            </a:r>
            <a:r>
              <a:rPr lang="en-US" sz="2000" dirty="0" smtClean="0">
                <a:hlinkClick r:id="rId4"/>
              </a:rPr>
              <a:t>http://lov.okfn.org/endpoint/lov</a:t>
            </a:r>
            <a:endParaRPr lang="en-US" sz="2000" dirty="0" smtClean="0"/>
          </a:p>
          <a:p>
            <a:pPr lvl="1"/>
            <a:r>
              <a:rPr lang="en-US" sz="2000" dirty="0" smtClean="0"/>
              <a:t>Search function: 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lov.okfn.org/dataset/lov/search</a:t>
            </a:r>
            <a:endParaRPr lang="en-US" sz="2000" dirty="0"/>
          </a:p>
          <a:p>
            <a:pPr lvl="1"/>
            <a:r>
              <a:rPr lang="en-US" sz="2000" dirty="0" smtClean="0"/>
              <a:t>An Aggregator endpoint: </a:t>
            </a: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lov.okfn.org/endpoint/lov_aggregator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An intelligent bot agent for updates: 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lov.okfn.org/dataset/lov/bot</a:t>
            </a:r>
            <a:r>
              <a:rPr lang="en-US" sz="2000" dirty="0" smtClean="0"/>
              <a:t> 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Prefix.cc in a Nutshell: </a:t>
            </a:r>
            <a:r>
              <a:rPr lang="en-US" sz="2800" dirty="0">
                <a:hlinkClick r:id="rId3"/>
              </a:rPr>
              <a:t>http</a:t>
            </a:r>
            <a:r>
              <a:rPr lang="en-US" sz="2800" dirty="0" smtClean="0">
                <a:hlinkClick r:id="rId3"/>
              </a:rPr>
              <a:t>://prefix.cc</a:t>
            </a:r>
            <a:r>
              <a:rPr lang="en-US" sz="2800" dirty="0" smtClean="0"/>
              <a:t> 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service to look up </a:t>
            </a:r>
            <a:r>
              <a:rPr lang="en-US" dirty="0" smtClean="0"/>
              <a:t>namespaces</a:t>
            </a:r>
            <a:endParaRPr lang="en-US" dirty="0"/>
          </a:p>
          <a:p>
            <a:pPr lvl="1"/>
            <a:r>
              <a:rPr lang="en-US" sz="2600" dirty="0" smtClean="0"/>
              <a:t>More than 1200 namespaces registered</a:t>
            </a:r>
          </a:p>
          <a:p>
            <a:pPr lvl="1"/>
            <a:r>
              <a:rPr lang="en-US" sz="2600" dirty="0" smtClean="0"/>
              <a:t>Anyone can add prefixes</a:t>
            </a:r>
            <a:endParaRPr lang="en-US" sz="2600" b="1" dirty="0" smtClean="0"/>
          </a:p>
          <a:p>
            <a:pPr lvl="1"/>
            <a:r>
              <a:rPr lang="en-US" sz="2600" dirty="0" smtClean="0"/>
              <a:t>In case of conflicts, users can vote</a:t>
            </a:r>
          </a:p>
          <a:p>
            <a:pPr lvl="1">
              <a:buNone/>
            </a:pPr>
            <a:endParaRPr lang="en-US" dirty="0"/>
          </a:p>
          <a:p>
            <a:r>
              <a:rPr lang="en-US" dirty="0" smtClean="0"/>
              <a:t>Some related services</a:t>
            </a:r>
          </a:p>
          <a:p>
            <a:pPr lvl="1"/>
            <a:r>
              <a:rPr lang="en-US" sz="2600" dirty="0" smtClean="0"/>
              <a:t>Namespace lookup API: </a:t>
            </a:r>
            <a:r>
              <a:rPr lang="en-US" sz="2600" dirty="0">
                <a:hlinkClick r:id="rId4"/>
              </a:rPr>
              <a:t>http://</a:t>
            </a:r>
            <a:r>
              <a:rPr lang="en-US" sz="2600" dirty="0" smtClean="0">
                <a:hlinkClick r:id="rId4"/>
              </a:rPr>
              <a:t>prefix.cc/about/api</a:t>
            </a:r>
            <a:endParaRPr lang="en-US" sz="2600" dirty="0" smtClean="0"/>
          </a:p>
          <a:p>
            <a:pPr lvl="1"/>
            <a:r>
              <a:rPr lang="en-US" sz="2600" dirty="0" smtClean="0"/>
              <a:t>Reverse lookup API: </a:t>
            </a:r>
            <a:r>
              <a:rPr lang="en-US" sz="2600" dirty="0">
                <a:hlinkClick r:id="rId5"/>
              </a:rPr>
              <a:t>http://</a:t>
            </a:r>
            <a:r>
              <a:rPr lang="en-US" sz="2600" dirty="0" smtClean="0">
                <a:hlinkClick r:id="rId5"/>
              </a:rPr>
              <a:t>prefix.cc/reverse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052736"/>
            <a:ext cx="1584572" cy="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5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</a:t>
            </a:r>
            <a:r>
              <a:rPr lang="en-US" sz="2400" dirty="0" smtClean="0"/>
              <a:t>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Aligning LOV with </a:t>
            </a:r>
            <a:r>
              <a:rPr lang="en-US" dirty="0" err="1" smtClean="0">
                <a:ea typeface="ＭＳ Ｐゴシック" pitchFamily="34" charset="-128"/>
              </a:rPr>
              <a:t>Prefix.cc</a:t>
            </a:r>
            <a:r>
              <a:rPr lang="en-US" dirty="0" smtClean="0">
                <a:ea typeface="ＭＳ Ｐゴシック" pitchFamily="34" charset="-128"/>
              </a:rPr>
              <a:t>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99355" y="1052736"/>
            <a:ext cx="8642350" cy="1583382"/>
          </a:xfrm>
        </p:spPr>
        <p:txBody>
          <a:bodyPr/>
          <a:lstStyle/>
          <a:p>
            <a:r>
              <a:rPr lang="en-US" dirty="0" smtClean="0"/>
              <a:t>Dealing with conflicts</a:t>
            </a:r>
            <a:endParaRPr lang="en-US" dirty="0"/>
          </a:p>
          <a:p>
            <a:pPr lvl="1"/>
            <a:r>
              <a:rPr lang="en-US" dirty="0" smtClean="0"/>
              <a:t>Clashes: same prefix but different URIs</a:t>
            </a:r>
          </a:p>
          <a:p>
            <a:pPr lvl="1"/>
            <a:r>
              <a:rPr lang="en-US" dirty="0" smtClean="0"/>
              <a:t>Disagreements on preferred namespace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5" y="2348880"/>
            <a:ext cx="7644851" cy="2304256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199355" y="4797152"/>
            <a:ext cx="8642350" cy="158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Actions in case of disagreement</a:t>
            </a:r>
          </a:p>
          <a:p>
            <a:pPr lvl="1"/>
            <a:r>
              <a:rPr lang="en-US" kern="0" dirty="0" smtClean="0"/>
              <a:t>Generally 4 types of actions</a:t>
            </a:r>
          </a:p>
          <a:p>
            <a:pPr lvl="1"/>
            <a:r>
              <a:rPr lang="en-US" sz="2000" b="1" u="sng" kern="0" dirty="0" smtClean="0"/>
              <a:t>Important: social aspect to contact  the editors of the vocabularies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kern="0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43330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Alignment </a:t>
            </a:r>
            <a:r>
              <a:rPr lang="en-US" dirty="0">
                <a:ea typeface="ＭＳ Ｐゴシック" pitchFamily="34" charset="-128"/>
              </a:rPr>
              <a:t>R</a:t>
            </a:r>
            <a:r>
              <a:rPr lang="en-US" dirty="0" smtClean="0">
                <a:ea typeface="ＭＳ Ｐゴシック" pitchFamily="34" charset="-128"/>
              </a:rPr>
              <a:t>esults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3743622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300" dirty="0"/>
              <a:t>We have presented LD Wizard to generate Visualizations</a:t>
            </a:r>
          </a:p>
          <a:p>
            <a:pPr lvl="1">
              <a:defRPr/>
            </a:pPr>
            <a:r>
              <a:rPr lang="en-US" sz="2000" dirty="0"/>
              <a:t>Based on RDF standards and </a:t>
            </a:r>
            <a:r>
              <a:rPr lang="en-US" sz="2000" dirty="0" err="1"/>
              <a:t>SemWeb</a:t>
            </a:r>
            <a:r>
              <a:rPr lang="en-US" sz="2000" dirty="0"/>
              <a:t> Technologies</a:t>
            </a:r>
          </a:p>
          <a:p>
            <a:pPr lvl="1">
              <a:defRPr/>
            </a:pPr>
            <a:r>
              <a:rPr lang="en-US" sz="2000" dirty="0"/>
              <a:t>Target to lay-users for graph analysis</a:t>
            </a:r>
          </a:p>
          <a:p>
            <a:pPr lvl="1">
              <a:defRPr/>
            </a:pPr>
            <a:r>
              <a:rPr lang="en-US" sz="2000" dirty="0"/>
              <a:t>Composed of 3 main steps: category detections, property aggregation and visualization publication</a:t>
            </a:r>
          </a:p>
          <a:p>
            <a:pPr>
              <a:defRPr/>
            </a:pPr>
            <a:r>
              <a:rPr lang="en-US" sz="2000" dirty="0"/>
              <a:t>A </a:t>
            </a:r>
            <a:r>
              <a:rPr lang="en-US" sz="2000" dirty="0" err="1"/>
              <a:t>Javascript</a:t>
            </a:r>
            <a:r>
              <a:rPr lang="en-US" sz="2000" dirty="0"/>
              <a:t> implementation shows the usefulness of the </a:t>
            </a:r>
            <a:r>
              <a:rPr lang="en-US" sz="2000" dirty="0" smtClean="0"/>
              <a:t>approach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 have presented a way to manage prefixes</a:t>
            </a:r>
          </a:p>
          <a:p>
            <a:pPr lvl="1">
              <a:defRPr/>
            </a:pPr>
            <a:r>
              <a:rPr lang="en-US" dirty="0" smtClean="0"/>
              <a:t>By analyzing vocabularies in LOV and prefix.cc</a:t>
            </a:r>
          </a:p>
          <a:p>
            <a:pPr lvl="1">
              <a:defRPr/>
            </a:pPr>
            <a:r>
              <a:rPr lang="en-US" dirty="0" smtClean="0"/>
              <a:t>By providing mechanism of aligning two services dealing with vocabulary prefixes</a:t>
            </a:r>
          </a:p>
          <a:p>
            <a:pPr>
              <a:defRPr/>
            </a:pPr>
            <a:r>
              <a:rPr lang="en-US" dirty="0" smtClean="0"/>
              <a:t>Prefixes management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Provide a unique interface for submission of namespaces and prefixes to both services</a:t>
            </a:r>
          </a:p>
          <a:p>
            <a:pPr lvl="1">
              <a:defRPr/>
            </a:pPr>
            <a:r>
              <a:rPr lang="en-US" dirty="0" smtClean="0"/>
              <a:t>Publish a list of common recommended prefixes</a:t>
            </a:r>
          </a:p>
          <a:p>
            <a:pPr lvl="1">
              <a:defRPr/>
            </a:pPr>
            <a:r>
              <a:rPr lang="en-US" dirty="0" smtClean="0"/>
              <a:t>Foster and support current effort towards a more sustainable governance of vocabularies.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Managing Data updates and versioning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Versioning: integrate </a:t>
            </a:r>
            <a:r>
              <a:rPr lang="en-US" dirty="0" smtClean="0">
                <a:hlinkClick r:id="rId3"/>
              </a:rPr>
              <a:t>Memento</a:t>
            </a:r>
            <a:r>
              <a:rPr lang="en-US" dirty="0" smtClean="0"/>
              <a:t> protocol?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Spatio</a:t>
            </a:r>
            <a:r>
              <a:rPr lang="en-US" dirty="0" smtClean="0"/>
              <a:t>-temporal evolution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Multiple representation: need for metadata?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Level of detail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Geometry modeling rules and reasoning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Tracking Provenance of </a:t>
            </a:r>
            <a:r>
              <a:rPr lang="en-US" dirty="0" err="1" smtClean="0"/>
              <a:t>geodata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To ensure quality of published dataset</a:t>
            </a:r>
          </a:p>
          <a:p>
            <a:pPr lvl="1">
              <a:defRPr/>
            </a:pPr>
            <a:r>
              <a:rPr lang="en-US" dirty="0" smtClean="0"/>
              <a:t>To ensure trust from application consumers</a:t>
            </a: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  <a:endParaRPr lang="en-US" sz="2400" dirty="0" smtClean="0"/>
          </a:p>
          <a:p>
            <a:pPr lvl="1">
              <a:defRPr/>
            </a:pPr>
            <a:r>
              <a:rPr lang="en-US" sz="22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200" dirty="0" smtClean="0"/>
              <a:t>Add more libraries for visual elements in visualizations</a:t>
            </a:r>
          </a:p>
          <a:p>
            <a:pPr lvl="1">
              <a:defRPr/>
            </a:pPr>
            <a:r>
              <a:rPr lang="en-US" sz="2200" dirty="0" smtClean="0"/>
              <a:t>Provide templates for generating “mash-ups” to combine domains</a:t>
            </a:r>
          </a:p>
          <a:p>
            <a:pPr lvl="1">
              <a:defRPr/>
            </a:pPr>
            <a:r>
              <a:rPr lang="en-US" sz="2200" dirty="0" smtClean="0"/>
              <a:t>Integrate a mash-up widget generator</a:t>
            </a:r>
          </a:p>
          <a:p>
            <a:pPr lvl="1">
              <a:defRPr/>
            </a:pPr>
            <a:r>
              <a:rPr lang="en-US" sz="2200" dirty="0" smtClean="0"/>
              <a:t>Investigate the “</a:t>
            </a:r>
            <a:r>
              <a:rPr lang="en-US" sz="2200" b="1" i="1" dirty="0" smtClean="0"/>
              <a:t>importance</a:t>
            </a:r>
            <a:r>
              <a:rPr lang="en-US" sz="2200" dirty="0" smtClean="0"/>
              <a:t>” of a category in dataset</a:t>
            </a:r>
          </a:p>
          <a:p>
            <a:pPr lvl="1">
              <a:defRPr/>
            </a:pPr>
            <a:r>
              <a:rPr lang="en-US" sz="2200" dirty="0" smtClean="0"/>
              <a:t>Provide a </a:t>
            </a:r>
            <a:r>
              <a:rPr lang="en-US" sz="2200" dirty="0"/>
              <a:t>u</a:t>
            </a:r>
            <a:r>
              <a:rPr lang="en-US" sz="2200" dirty="0" smtClean="0"/>
              <a:t>ser evaluation </a:t>
            </a:r>
            <a:endParaRPr lang="en-US" sz="2200" dirty="0" smtClean="0"/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200" dirty="0" smtClean="0"/>
              <a:t>Publish </a:t>
            </a:r>
            <a:r>
              <a:rPr lang="en-US" sz="2200" dirty="0"/>
              <a:t>a list of common recommended prefixes</a:t>
            </a:r>
          </a:p>
          <a:p>
            <a:pPr lvl="1">
              <a:defRPr/>
            </a:pPr>
            <a:r>
              <a:rPr lang="en-US" sz="2200" dirty="0"/>
              <a:t>Foster and support current effort towards a more sustainable governance of vocabularies.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74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75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76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</a:t>
            </a:r>
            <a:r>
              <a:rPr lang="en-US" sz="3400" dirty="0" smtClean="0"/>
              <a:t>Linked Data </a:t>
            </a:r>
            <a:r>
              <a:rPr lang="en-US" sz="3400" dirty="0" smtClean="0"/>
              <a:t>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75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52076</TotalTime>
  <Words>6616</Words>
  <Application>Microsoft Macintosh PowerPoint</Application>
  <PresentationFormat>Presentación en pantalla (4:3)</PresentationFormat>
  <Paragraphs>1235</Paragraphs>
  <Slides>78</Slides>
  <Notes>51</Notes>
  <HiddenSlides>0</HiddenSlides>
  <MMClips>0</MMClips>
  <ScaleCrop>false</ScaleCrop>
  <HeadingPairs>
    <vt:vector size="6" baseType="variant">
      <vt:variant>
        <vt:lpstr>Tema</vt:lpstr>
      </vt:variant>
      <vt:variant>
        <vt:i4>6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85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Documento de Microsoft Word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Scenario: 7th Arrondissement of Paris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Implementation - Evaluation</vt:lpstr>
      <vt:lpstr>Implementation - Evaluation</vt:lpstr>
      <vt:lpstr>Vocabularies for Modeling Features (1/2)</vt:lpstr>
      <vt:lpstr>Vocabularies for Modeling Features (2/2)</vt:lpstr>
      <vt:lpstr>Modeling Geometry </vt:lpstr>
      <vt:lpstr>Reusing Existing Ontologies (GeOnto)</vt:lpstr>
      <vt:lpstr>Alignment Methodology</vt:lpstr>
      <vt:lpstr>Alignment Process (GeoNames)– Results</vt:lpstr>
      <vt:lpstr>CheckList for vocabulary modeling</vt:lpstr>
      <vt:lpstr>Vocabulary for Geometry</vt:lpstr>
      <vt:lpstr>Associating CRS to Geometries</vt:lpstr>
      <vt:lpstr>Overview of the Geo-vocabularies</vt:lpstr>
      <vt:lpstr>Datalift: A tool for publishing LinkedData</vt:lpstr>
      <vt:lpstr>GEOFLA®: French Administrative Dataset</vt:lpstr>
      <vt:lpstr>Geodata Publishing Workflow</vt:lpstr>
      <vt:lpstr>Application: Interlinking Geo Datasets</vt:lpstr>
      <vt:lpstr>Vocabulary for geometry</vt:lpstr>
      <vt:lpstr>Publishing GEOFLA Dataset</vt:lpstr>
      <vt:lpstr>Presentación de PowerPoint</vt:lpstr>
      <vt:lpstr>Presentación de PowerPoint</vt:lpstr>
      <vt:lpstr>Contribution to the LOD Cloud</vt:lpstr>
      <vt:lpstr>Part Two</vt:lpstr>
      <vt:lpstr>Why visualizations matter?</vt:lpstr>
      <vt:lpstr>Applications</vt:lpstr>
      <vt:lpstr>An application is worth a billion triples</vt:lpstr>
      <vt:lpstr>Visualization Apps in Government Portals </vt:lpstr>
      <vt:lpstr>Linked Data Application Categories (*)</vt:lpstr>
      <vt:lpstr>Relevant Features in Visualization Tools</vt:lpstr>
      <vt:lpstr>Classes of Visualization Tools</vt:lpstr>
      <vt:lpstr>Visual Tools with API access</vt:lpstr>
      <vt:lpstr>Visual Tools using RDF  </vt:lpstr>
      <vt:lpstr>Describing an Application: Opendatacom</vt:lpstr>
      <vt:lpstr>DVIA: A vocabulary to describe Applications</vt:lpstr>
      <vt:lpstr>DVIA in Real World Dataset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Disambiguating Vocabulary Prefixes</vt:lpstr>
      <vt:lpstr>Why if … global use of prefixes</vt:lpstr>
      <vt:lpstr>Vocabulary Search and Ranking</vt:lpstr>
      <vt:lpstr>Licenses Compatibility</vt:lpstr>
      <vt:lpstr>Prefixes lookup headache</vt:lpstr>
      <vt:lpstr>QNames and vocabulary namespaces</vt:lpstr>
      <vt:lpstr>LOV in a Nutshell : http://lov.okfn.org/dataset/lov/</vt:lpstr>
      <vt:lpstr>Prefix.cc in a Nutshell: http://prefix.cc </vt:lpstr>
      <vt:lpstr>LOV vs PREFIX.CC-Alignment Findings </vt:lpstr>
      <vt:lpstr>Aligning LOV with Prefix.cc </vt:lpstr>
      <vt:lpstr>Alignment Results</vt:lpstr>
      <vt:lpstr>Conclusion</vt:lpstr>
      <vt:lpstr>Conclusion</vt:lpstr>
      <vt:lpstr>Future Work</vt:lpstr>
      <vt:lpstr>Future Work</vt:lpstr>
      <vt:lpstr>Publications</vt:lpstr>
      <vt:lpstr>Publications</vt:lpstr>
      <vt:lpstr>Thank you for your attention!</vt:lpstr>
      <vt:lpstr>Publishing and Consuming Government Linked Data on the Semantic Web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637</cp:revision>
  <cp:lastPrinted>2012-03-20T09:35:21Z</cp:lastPrinted>
  <dcterms:created xsi:type="dcterms:W3CDTF">2011-10-20T08:47:25Z</dcterms:created>
  <dcterms:modified xsi:type="dcterms:W3CDTF">2015-03-22T12:31:07Z</dcterms:modified>
  <cp:category>Linked Data;IGN;geodata</cp:category>
</cp:coreProperties>
</file>